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50"/>
  </p:notesMasterIdLst>
  <p:sldIdLst>
    <p:sldId id="256" r:id="rId2"/>
    <p:sldId id="257" r:id="rId3"/>
    <p:sldId id="300" r:id="rId4"/>
    <p:sldId id="259" r:id="rId5"/>
    <p:sldId id="258" r:id="rId6"/>
    <p:sldId id="264" r:id="rId7"/>
    <p:sldId id="263" r:id="rId8"/>
    <p:sldId id="260" r:id="rId9"/>
    <p:sldId id="301" r:id="rId10"/>
    <p:sldId id="265" r:id="rId11"/>
    <p:sldId id="261" r:id="rId12"/>
    <p:sldId id="262" r:id="rId13"/>
    <p:sldId id="266" r:id="rId14"/>
    <p:sldId id="280" r:id="rId15"/>
    <p:sldId id="267" r:id="rId16"/>
    <p:sldId id="268" r:id="rId17"/>
    <p:sldId id="269" r:id="rId18"/>
    <p:sldId id="270" r:id="rId19"/>
    <p:sldId id="286" r:id="rId20"/>
    <p:sldId id="287" r:id="rId21"/>
    <p:sldId id="288" r:id="rId22"/>
    <p:sldId id="289" r:id="rId23"/>
    <p:sldId id="271" r:id="rId24"/>
    <p:sldId id="305" r:id="rId25"/>
    <p:sldId id="272" r:id="rId26"/>
    <p:sldId id="284" r:id="rId27"/>
    <p:sldId id="273" r:id="rId28"/>
    <p:sldId id="285" r:id="rId29"/>
    <p:sldId id="274" r:id="rId30"/>
    <p:sldId id="276" r:id="rId31"/>
    <p:sldId id="278" r:id="rId32"/>
    <p:sldId id="275" r:id="rId33"/>
    <p:sldId id="279" r:id="rId34"/>
    <p:sldId id="281" r:id="rId35"/>
    <p:sldId id="282" r:id="rId36"/>
    <p:sldId id="290" r:id="rId37"/>
    <p:sldId id="291" r:id="rId38"/>
    <p:sldId id="292" r:id="rId39"/>
    <p:sldId id="293" r:id="rId40"/>
    <p:sldId id="294" r:id="rId41"/>
    <p:sldId id="295" r:id="rId42"/>
    <p:sldId id="296" r:id="rId43"/>
    <p:sldId id="304" r:id="rId44"/>
    <p:sldId id="303" r:id="rId45"/>
    <p:sldId id="297" r:id="rId46"/>
    <p:sldId id="298" r:id="rId47"/>
    <p:sldId id="299" r:id="rId48"/>
    <p:sldId id="302"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99"/>
    <p:restoredTop sz="80960"/>
  </p:normalViewPr>
  <p:slideViewPr>
    <p:cSldViewPr snapToGrid="0" snapToObjects="1">
      <p:cViewPr>
        <p:scale>
          <a:sx n="78" d="100"/>
          <a:sy n="78" d="100"/>
        </p:scale>
        <p:origin x="1912" y="480"/>
      </p:cViewPr>
      <p:guideLst/>
    </p:cSldViewPr>
  </p:slid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7DDE4-1C93-4787-9FAC-72B06E43B563}"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43E85781-DDF1-4D2D-B3BE-F5EB4DB810E9}">
      <dgm:prSet/>
      <dgm:spPr/>
      <dgm:t>
        <a:bodyPr/>
        <a:lstStyle/>
        <a:p>
          <a:r>
            <a:rPr lang="fr-FR" b="1" i="0" dirty="0">
              <a:solidFill>
                <a:srgbClr val="00B050"/>
              </a:solidFill>
            </a:rPr>
            <a:t>Plusieurs projets en cours et en recherche de soutien :</a:t>
          </a:r>
          <a:endParaRPr lang="en-US" b="1" dirty="0">
            <a:solidFill>
              <a:srgbClr val="00B050"/>
            </a:solidFill>
          </a:endParaRPr>
        </a:p>
      </dgm:t>
    </dgm:pt>
    <dgm:pt modelId="{D25DDC4B-E35E-4342-8737-5271BFC48457}" type="parTrans" cxnId="{459B8BD5-7347-4C01-96C0-7F6378325A1F}">
      <dgm:prSet/>
      <dgm:spPr/>
      <dgm:t>
        <a:bodyPr/>
        <a:lstStyle/>
        <a:p>
          <a:endParaRPr lang="en-US"/>
        </a:p>
      </dgm:t>
    </dgm:pt>
    <dgm:pt modelId="{C579A8D5-A1CF-42BE-A8FB-25838063FD78}" type="sibTrans" cxnId="{459B8BD5-7347-4C01-96C0-7F6378325A1F}">
      <dgm:prSet/>
      <dgm:spPr/>
      <dgm:t>
        <a:bodyPr/>
        <a:lstStyle/>
        <a:p>
          <a:endParaRPr lang="en-US"/>
        </a:p>
      </dgm:t>
    </dgm:pt>
    <dgm:pt modelId="{8FEFF468-6A3A-47FD-9235-553993B7B500}">
      <dgm:prSet/>
      <dgm:spPr/>
      <dgm:t>
        <a:bodyPr/>
        <a:lstStyle/>
        <a:p>
          <a:r>
            <a:rPr lang="fr-FR" b="1"/>
            <a:t>Un « Mémorial numérique des crimes oubliés du Congo »</a:t>
          </a:r>
          <a:endParaRPr lang="en-US"/>
        </a:p>
      </dgm:t>
    </dgm:pt>
    <dgm:pt modelId="{75AFCE1E-556B-437D-909E-D7221ED8D21F}" type="parTrans" cxnId="{F413A739-18F9-4DE5-80A8-E2D1A4592986}">
      <dgm:prSet/>
      <dgm:spPr/>
      <dgm:t>
        <a:bodyPr/>
        <a:lstStyle/>
        <a:p>
          <a:endParaRPr lang="en-US"/>
        </a:p>
      </dgm:t>
    </dgm:pt>
    <dgm:pt modelId="{48BB1E43-8FD0-437E-8594-ACB60F3A0988}" type="sibTrans" cxnId="{F413A739-18F9-4DE5-80A8-E2D1A4592986}">
      <dgm:prSet/>
      <dgm:spPr/>
      <dgm:t>
        <a:bodyPr/>
        <a:lstStyle/>
        <a:p>
          <a:endParaRPr lang="en-US"/>
        </a:p>
      </dgm:t>
    </dgm:pt>
    <dgm:pt modelId="{0E7386C0-8A4A-45BD-B958-01E928D03098}">
      <dgm:prSet/>
      <dgm:spPr/>
      <dgm:t>
        <a:bodyPr/>
        <a:lstStyle/>
        <a:p>
          <a:r>
            <a:rPr lang="fr-FR" b="1"/>
            <a:t>Des tribunaux « par défaut » </a:t>
          </a:r>
          <a:endParaRPr lang="en-US"/>
        </a:p>
      </dgm:t>
    </dgm:pt>
    <dgm:pt modelId="{96E1F795-6051-49E4-B6A0-FD11D545BE79}" type="parTrans" cxnId="{2CC93576-E6F5-4B1E-B5FB-AA29128EF701}">
      <dgm:prSet/>
      <dgm:spPr/>
      <dgm:t>
        <a:bodyPr/>
        <a:lstStyle/>
        <a:p>
          <a:endParaRPr lang="en-US"/>
        </a:p>
      </dgm:t>
    </dgm:pt>
    <dgm:pt modelId="{40F3A7CD-0DE5-460F-9EB8-A406A0572FBE}" type="sibTrans" cxnId="{2CC93576-E6F5-4B1E-B5FB-AA29128EF701}">
      <dgm:prSet/>
      <dgm:spPr/>
      <dgm:t>
        <a:bodyPr/>
        <a:lstStyle/>
        <a:p>
          <a:endParaRPr lang="en-US"/>
        </a:p>
      </dgm:t>
    </dgm:pt>
    <dgm:pt modelId="{60FB5DE8-E493-40FB-AEA4-740DA9BB0048}">
      <dgm:prSet/>
      <dgm:spPr/>
      <dgm:t>
        <a:bodyPr/>
        <a:lstStyle/>
        <a:p>
          <a:r>
            <a:rPr lang="fr-FR"/>
            <a:t>mis en place par la société civile et </a:t>
          </a:r>
          <a:endParaRPr lang="en-US"/>
        </a:p>
      </dgm:t>
    </dgm:pt>
    <dgm:pt modelId="{560FBFEF-254F-40B1-9CFF-5C6BAB4ED067}" type="parTrans" cxnId="{63DD3175-1862-49C8-B817-BFBDFEFE0D0D}">
      <dgm:prSet/>
      <dgm:spPr/>
      <dgm:t>
        <a:bodyPr/>
        <a:lstStyle/>
        <a:p>
          <a:endParaRPr lang="en-US"/>
        </a:p>
      </dgm:t>
    </dgm:pt>
    <dgm:pt modelId="{F537B668-9AB6-494C-B84E-49134BF42EB2}" type="sibTrans" cxnId="{63DD3175-1862-49C8-B817-BFBDFEFE0D0D}">
      <dgm:prSet/>
      <dgm:spPr/>
      <dgm:t>
        <a:bodyPr/>
        <a:lstStyle/>
        <a:p>
          <a:endParaRPr lang="en-US"/>
        </a:p>
      </dgm:t>
    </dgm:pt>
    <dgm:pt modelId="{56B703A6-F9D8-44AD-B705-FBDB1FAC8DD7}">
      <dgm:prSet/>
      <dgm:spPr/>
      <dgm:t>
        <a:bodyPr/>
        <a:lstStyle/>
        <a:p>
          <a:r>
            <a:rPr lang="fr-FR"/>
            <a:t>parrainés par le Prix Nobel de la paix (?)</a:t>
          </a:r>
          <a:endParaRPr lang="en-US"/>
        </a:p>
      </dgm:t>
    </dgm:pt>
    <dgm:pt modelId="{BE01C7C7-B1C9-4556-B5E6-2B7C273607DC}" type="parTrans" cxnId="{DE2EF99E-EA73-40B8-A59D-A87505FDD4BB}">
      <dgm:prSet/>
      <dgm:spPr/>
      <dgm:t>
        <a:bodyPr/>
        <a:lstStyle/>
        <a:p>
          <a:endParaRPr lang="en-US"/>
        </a:p>
      </dgm:t>
    </dgm:pt>
    <dgm:pt modelId="{781296C2-0FB5-4D05-B183-BD59B67433BE}" type="sibTrans" cxnId="{DE2EF99E-EA73-40B8-A59D-A87505FDD4BB}">
      <dgm:prSet/>
      <dgm:spPr/>
      <dgm:t>
        <a:bodyPr/>
        <a:lstStyle/>
        <a:p>
          <a:endParaRPr lang="en-US"/>
        </a:p>
      </dgm:t>
    </dgm:pt>
    <dgm:pt modelId="{B42AEB0E-2FE9-4E03-9B79-B11216B7E3E6}">
      <dgm:prSet/>
      <dgm:spPr/>
      <dgm:t>
        <a:bodyPr/>
        <a:lstStyle/>
        <a:p>
          <a:r>
            <a:rPr lang="fr-FR" b="1" dirty="0"/>
            <a:t>Un film sur les crimes oubliés du Congo « L’Empire du silence »</a:t>
          </a:r>
          <a:endParaRPr lang="en-US" dirty="0"/>
        </a:p>
      </dgm:t>
    </dgm:pt>
    <dgm:pt modelId="{3DE4A890-A959-48F3-8423-626B3F6E8FD0}" type="parTrans" cxnId="{912A3658-40B8-4016-83D5-546FB05AB36A}">
      <dgm:prSet/>
      <dgm:spPr/>
      <dgm:t>
        <a:bodyPr/>
        <a:lstStyle/>
        <a:p>
          <a:endParaRPr lang="en-US"/>
        </a:p>
      </dgm:t>
    </dgm:pt>
    <dgm:pt modelId="{84498FE1-F195-4E7A-B153-C7CDF339C7E1}" type="sibTrans" cxnId="{912A3658-40B8-4016-83D5-546FB05AB36A}">
      <dgm:prSet/>
      <dgm:spPr/>
      <dgm:t>
        <a:bodyPr/>
        <a:lstStyle/>
        <a:p>
          <a:endParaRPr lang="en-US"/>
        </a:p>
      </dgm:t>
    </dgm:pt>
    <dgm:pt modelId="{F37CAD16-3466-4649-8AC6-B36E82C3EEBC}" type="pres">
      <dgm:prSet presAssocID="{AA67DDE4-1C93-4787-9FAC-72B06E43B563}" presName="linear" presStyleCnt="0">
        <dgm:presLayoutVars>
          <dgm:dir/>
          <dgm:animLvl val="lvl"/>
          <dgm:resizeHandles val="exact"/>
        </dgm:presLayoutVars>
      </dgm:prSet>
      <dgm:spPr/>
    </dgm:pt>
    <dgm:pt modelId="{DFEE3418-40F4-7E4A-965B-48EA76E2FB7F}" type="pres">
      <dgm:prSet presAssocID="{43E85781-DDF1-4D2D-B3BE-F5EB4DB810E9}" presName="parentLin" presStyleCnt="0"/>
      <dgm:spPr/>
    </dgm:pt>
    <dgm:pt modelId="{91A98DA6-2689-FD42-A274-62B2828914DD}" type="pres">
      <dgm:prSet presAssocID="{43E85781-DDF1-4D2D-B3BE-F5EB4DB810E9}" presName="parentLeftMargin" presStyleLbl="node1" presStyleIdx="0" presStyleCnt="4"/>
      <dgm:spPr/>
    </dgm:pt>
    <dgm:pt modelId="{911B92D2-1FB3-D144-BD96-C2D968D1C2C0}" type="pres">
      <dgm:prSet presAssocID="{43E85781-DDF1-4D2D-B3BE-F5EB4DB810E9}" presName="parentText" presStyleLbl="node1" presStyleIdx="0" presStyleCnt="4">
        <dgm:presLayoutVars>
          <dgm:chMax val="0"/>
          <dgm:bulletEnabled val="1"/>
        </dgm:presLayoutVars>
      </dgm:prSet>
      <dgm:spPr/>
    </dgm:pt>
    <dgm:pt modelId="{9398BAF5-B642-A844-86A9-F3876FF78A38}" type="pres">
      <dgm:prSet presAssocID="{43E85781-DDF1-4D2D-B3BE-F5EB4DB810E9}" presName="negativeSpace" presStyleCnt="0"/>
      <dgm:spPr/>
    </dgm:pt>
    <dgm:pt modelId="{87588472-42A0-6E42-846F-FA0D8DA9D495}" type="pres">
      <dgm:prSet presAssocID="{43E85781-DDF1-4D2D-B3BE-F5EB4DB810E9}" presName="childText" presStyleLbl="conFgAcc1" presStyleIdx="0" presStyleCnt="4">
        <dgm:presLayoutVars>
          <dgm:bulletEnabled val="1"/>
        </dgm:presLayoutVars>
      </dgm:prSet>
      <dgm:spPr/>
    </dgm:pt>
    <dgm:pt modelId="{A21DAB29-38C0-BB46-A43A-B4F523B72506}" type="pres">
      <dgm:prSet presAssocID="{C579A8D5-A1CF-42BE-A8FB-25838063FD78}" presName="spaceBetweenRectangles" presStyleCnt="0"/>
      <dgm:spPr/>
    </dgm:pt>
    <dgm:pt modelId="{D024D635-7218-5542-9B09-C38154DDD2A3}" type="pres">
      <dgm:prSet presAssocID="{8FEFF468-6A3A-47FD-9235-553993B7B500}" presName="parentLin" presStyleCnt="0"/>
      <dgm:spPr/>
    </dgm:pt>
    <dgm:pt modelId="{D8FDCFDA-FC9B-7648-8632-F0078D5D14D5}" type="pres">
      <dgm:prSet presAssocID="{8FEFF468-6A3A-47FD-9235-553993B7B500}" presName="parentLeftMargin" presStyleLbl="node1" presStyleIdx="0" presStyleCnt="4"/>
      <dgm:spPr/>
    </dgm:pt>
    <dgm:pt modelId="{37C5C51C-1814-D74D-BF08-C7AECACC9042}" type="pres">
      <dgm:prSet presAssocID="{8FEFF468-6A3A-47FD-9235-553993B7B500}" presName="parentText" presStyleLbl="node1" presStyleIdx="1" presStyleCnt="4">
        <dgm:presLayoutVars>
          <dgm:chMax val="0"/>
          <dgm:bulletEnabled val="1"/>
        </dgm:presLayoutVars>
      </dgm:prSet>
      <dgm:spPr/>
    </dgm:pt>
    <dgm:pt modelId="{4FF815B2-A334-284E-BF9D-529583BEE607}" type="pres">
      <dgm:prSet presAssocID="{8FEFF468-6A3A-47FD-9235-553993B7B500}" presName="negativeSpace" presStyleCnt="0"/>
      <dgm:spPr/>
    </dgm:pt>
    <dgm:pt modelId="{E43A4EEB-723E-0C47-A634-8992B5F62B93}" type="pres">
      <dgm:prSet presAssocID="{8FEFF468-6A3A-47FD-9235-553993B7B500}" presName="childText" presStyleLbl="conFgAcc1" presStyleIdx="1" presStyleCnt="4">
        <dgm:presLayoutVars>
          <dgm:bulletEnabled val="1"/>
        </dgm:presLayoutVars>
      </dgm:prSet>
      <dgm:spPr/>
    </dgm:pt>
    <dgm:pt modelId="{C28AE044-4C34-3049-849E-F55AD6C9BFB3}" type="pres">
      <dgm:prSet presAssocID="{48BB1E43-8FD0-437E-8594-ACB60F3A0988}" presName="spaceBetweenRectangles" presStyleCnt="0"/>
      <dgm:spPr/>
    </dgm:pt>
    <dgm:pt modelId="{5360B4F5-D4FB-B54D-9723-002F92BA985B}" type="pres">
      <dgm:prSet presAssocID="{0E7386C0-8A4A-45BD-B958-01E928D03098}" presName="parentLin" presStyleCnt="0"/>
      <dgm:spPr/>
    </dgm:pt>
    <dgm:pt modelId="{50CBA53A-9342-0349-B7F0-720F81F812D9}" type="pres">
      <dgm:prSet presAssocID="{0E7386C0-8A4A-45BD-B958-01E928D03098}" presName="parentLeftMargin" presStyleLbl="node1" presStyleIdx="1" presStyleCnt="4"/>
      <dgm:spPr/>
    </dgm:pt>
    <dgm:pt modelId="{BDD58109-FF9D-9444-8C2C-B7041F0712A5}" type="pres">
      <dgm:prSet presAssocID="{0E7386C0-8A4A-45BD-B958-01E928D03098}" presName="parentText" presStyleLbl="node1" presStyleIdx="2" presStyleCnt="4">
        <dgm:presLayoutVars>
          <dgm:chMax val="0"/>
          <dgm:bulletEnabled val="1"/>
        </dgm:presLayoutVars>
      </dgm:prSet>
      <dgm:spPr/>
    </dgm:pt>
    <dgm:pt modelId="{94AA67C1-5540-804D-8EFA-EFCF2C5E7AC0}" type="pres">
      <dgm:prSet presAssocID="{0E7386C0-8A4A-45BD-B958-01E928D03098}" presName="negativeSpace" presStyleCnt="0"/>
      <dgm:spPr/>
    </dgm:pt>
    <dgm:pt modelId="{BECB3216-CB33-074D-8772-797DA3D840CA}" type="pres">
      <dgm:prSet presAssocID="{0E7386C0-8A4A-45BD-B958-01E928D03098}" presName="childText" presStyleLbl="conFgAcc1" presStyleIdx="2" presStyleCnt="4">
        <dgm:presLayoutVars>
          <dgm:bulletEnabled val="1"/>
        </dgm:presLayoutVars>
      </dgm:prSet>
      <dgm:spPr/>
    </dgm:pt>
    <dgm:pt modelId="{3BDF9595-B853-3B46-829E-F1ABC2FDB39E}" type="pres">
      <dgm:prSet presAssocID="{40F3A7CD-0DE5-460F-9EB8-A406A0572FBE}" presName="spaceBetweenRectangles" presStyleCnt="0"/>
      <dgm:spPr/>
    </dgm:pt>
    <dgm:pt modelId="{81E43693-8532-C949-8807-8390B25BBFA7}" type="pres">
      <dgm:prSet presAssocID="{B42AEB0E-2FE9-4E03-9B79-B11216B7E3E6}" presName="parentLin" presStyleCnt="0"/>
      <dgm:spPr/>
    </dgm:pt>
    <dgm:pt modelId="{C3940E74-4EB8-9C4A-8C87-B40A85DA904B}" type="pres">
      <dgm:prSet presAssocID="{B42AEB0E-2FE9-4E03-9B79-B11216B7E3E6}" presName="parentLeftMargin" presStyleLbl="node1" presStyleIdx="2" presStyleCnt="4"/>
      <dgm:spPr/>
    </dgm:pt>
    <dgm:pt modelId="{7F9EFF3B-C78B-654E-8BC9-042E7CE860C3}" type="pres">
      <dgm:prSet presAssocID="{B42AEB0E-2FE9-4E03-9B79-B11216B7E3E6}" presName="parentText" presStyleLbl="node1" presStyleIdx="3" presStyleCnt="4" custScaleY="155628" custLinFactNeighborX="23040" custLinFactNeighborY="6347">
        <dgm:presLayoutVars>
          <dgm:chMax val="0"/>
          <dgm:bulletEnabled val="1"/>
        </dgm:presLayoutVars>
      </dgm:prSet>
      <dgm:spPr/>
    </dgm:pt>
    <dgm:pt modelId="{10DDB00E-41EA-A74E-8DCD-33061E6ADEF9}" type="pres">
      <dgm:prSet presAssocID="{B42AEB0E-2FE9-4E03-9B79-B11216B7E3E6}" presName="negativeSpace" presStyleCnt="0"/>
      <dgm:spPr/>
    </dgm:pt>
    <dgm:pt modelId="{4F1DE050-D566-594A-B2FB-6BE1595AE6E0}" type="pres">
      <dgm:prSet presAssocID="{B42AEB0E-2FE9-4E03-9B79-B11216B7E3E6}" presName="childText" presStyleLbl="conFgAcc1" presStyleIdx="3" presStyleCnt="4">
        <dgm:presLayoutVars>
          <dgm:bulletEnabled val="1"/>
        </dgm:presLayoutVars>
      </dgm:prSet>
      <dgm:spPr/>
    </dgm:pt>
  </dgm:ptLst>
  <dgm:cxnLst>
    <dgm:cxn modelId="{69AB4223-2147-0E4E-A8FE-756B8FA6E73C}" type="presOf" srcId="{B42AEB0E-2FE9-4E03-9B79-B11216B7E3E6}" destId="{7F9EFF3B-C78B-654E-8BC9-042E7CE860C3}" srcOrd="1" destOrd="0" presId="urn:microsoft.com/office/officeart/2005/8/layout/list1"/>
    <dgm:cxn modelId="{F413A739-18F9-4DE5-80A8-E2D1A4592986}" srcId="{AA67DDE4-1C93-4787-9FAC-72B06E43B563}" destId="{8FEFF468-6A3A-47FD-9235-553993B7B500}" srcOrd="1" destOrd="0" parTransId="{75AFCE1E-556B-437D-909E-D7221ED8D21F}" sibTransId="{48BB1E43-8FD0-437E-8594-ACB60F3A0988}"/>
    <dgm:cxn modelId="{E8B09048-2A2B-0D4F-A939-D11EB520157A}" type="presOf" srcId="{0E7386C0-8A4A-45BD-B958-01E928D03098}" destId="{50CBA53A-9342-0349-B7F0-720F81F812D9}" srcOrd="0" destOrd="0" presId="urn:microsoft.com/office/officeart/2005/8/layout/list1"/>
    <dgm:cxn modelId="{912A3658-40B8-4016-83D5-546FB05AB36A}" srcId="{AA67DDE4-1C93-4787-9FAC-72B06E43B563}" destId="{B42AEB0E-2FE9-4E03-9B79-B11216B7E3E6}" srcOrd="3" destOrd="0" parTransId="{3DE4A890-A959-48F3-8423-626B3F6E8FD0}" sibTransId="{84498FE1-F195-4E7A-B153-C7CDF339C7E1}"/>
    <dgm:cxn modelId="{4306E774-D872-C449-8D5E-FA4B1E7C2F38}" type="presOf" srcId="{0E7386C0-8A4A-45BD-B958-01E928D03098}" destId="{BDD58109-FF9D-9444-8C2C-B7041F0712A5}" srcOrd="1" destOrd="0" presId="urn:microsoft.com/office/officeart/2005/8/layout/list1"/>
    <dgm:cxn modelId="{63DD3175-1862-49C8-B817-BFBDFEFE0D0D}" srcId="{0E7386C0-8A4A-45BD-B958-01E928D03098}" destId="{60FB5DE8-E493-40FB-AEA4-740DA9BB0048}" srcOrd="0" destOrd="0" parTransId="{560FBFEF-254F-40B1-9CFF-5C6BAB4ED067}" sibTransId="{F537B668-9AB6-494C-B84E-49134BF42EB2}"/>
    <dgm:cxn modelId="{2CC93576-E6F5-4B1E-B5FB-AA29128EF701}" srcId="{AA67DDE4-1C93-4787-9FAC-72B06E43B563}" destId="{0E7386C0-8A4A-45BD-B958-01E928D03098}" srcOrd="2" destOrd="0" parTransId="{96E1F795-6051-49E4-B6A0-FD11D545BE79}" sibTransId="{40F3A7CD-0DE5-460F-9EB8-A406A0572FBE}"/>
    <dgm:cxn modelId="{4EFBAB82-BD11-9B48-95AB-7956E542DF60}" type="presOf" srcId="{AA67DDE4-1C93-4787-9FAC-72B06E43B563}" destId="{F37CAD16-3466-4649-8AC6-B36E82C3EEBC}" srcOrd="0" destOrd="0" presId="urn:microsoft.com/office/officeart/2005/8/layout/list1"/>
    <dgm:cxn modelId="{DE2EF99E-EA73-40B8-A59D-A87505FDD4BB}" srcId="{0E7386C0-8A4A-45BD-B958-01E928D03098}" destId="{56B703A6-F9D8-44AD-B705-FBDB1FAC8DD7}" srcOrd="1" destOrd="0" parTransId="{BE01C7C7-B1C9-4556-B5E6-2B7C273607DC}" sibTransId="{781296C2-0FB5-4D05-B183-BD59B67433BE}"/>
    <dgm:cxn modelId="{E51F2CAC-8A63-4645-8758-FD41A7D8FD18}" type="presOf" srcId="{43E85781-DDF1-4D2D-B3BE-F5EB4DB810E9}" destId="{911B92D2-1FB3-D144-BD96-C2D968D1C2C0}" srcOrd="1" destOrd="0" presId="urn:microsoft.com/office/officeart/2005/8/layout/list1"/>
    <dgm:cxn modelId="{4A202EAF-9BC3-7042-851F-B33CFE721D0D}" type="presOf" srcId="{43E85781-DDF1-4D2D-B3BE-F5EB4DB810E9}" destId="{91A98DA6-2689-FD42-A274-62B2828914DD}" srcOrd="0" destOrd="0" presId="urn:microsoft.com/office/officeart/2005/8/layout/list1"/>
    <dgm:cxn modelId="{7ACF36BC-048E-194A-B1AE-27EFA1E1A842}" type="presOf" srcId="{56B703A6-F9D8-44AD-B705-FBDB1FAC8DD7}" destId="{BECB3216-CB33-074D-8772-797DA3D840CA}" srcOrd="0" destOrd="1" presId="urn:microsoft.com/office/officeart/2005/8/layout/list1"/>
    <dgm:cxn modelId="{29C81BC4-A201-F74D-91BC-DA9B0B0A8A53}" type="presOf" srcId="{8FEFF468-6A3A-47FD-9235-553993B7B500}" destId="{D8FDCFDA-FC9B-7648-8632-F0078D5D14D5}" srcOrd="0" destOrd="0" presId="urn:microsoft.com/office/officeart/2005/8/layout/list1"/>
    <dgm:cxn modelId="{E57180C5-3A3E-9841-B447-7E2D26AC1472}" type="presOf" srcId="{60FB5DE8-E493-40FB-AEA4-740DA9BB0048}" destId="{BECB3216-CB33-074D-8772-797DA3D840CA}" srcOrd="0" destOrd="0" presId="urn:microsoft.com/office/officeart/2005/8/layout/list1"/>
    <dgm:cxn modelId="{61FE22C9-5A73-D940-9AD3-812E8E42483C}" type="presOf" srcId="{8FEFF468-6A3A-47FD-9235-553993B7B500}" destId="{37C5C51C-1814-D74D-BF08-C7AECACC9042}" srcOrd="1" destOrd="0" presId="urn:microsoft.com/office/officeart/2005/8/layout/list1"/>
    <dgm:cxn modelId="{459B8BD5-7347-4C01-96C0-7F6378325A1F}" srcId="{AA67DDE4-1C93-4787-9FAC-72B06E43B563}" destId="{43E85781-DDF1-4D2D-B3BE-F5EB4DB810E9}" srcOrd="0" destOrd="0" parTransId="{D25DDC4B-E35E-4342-8737-5271BFC48457}" sibTransId="{C579A8D5-A1CF-42BE-A8FB-25838063FD78}"/>
    <dgm:cxn modelId="{112494F4-5255-5641-9639-FD54A8624C98}" type="presOf" srcId="{B42AEB0E-2FE9-4E03-9B79-B11216B7E3E6}" destId="{C3940E74-4EB8-9C4A-8C87-B40A85DA904B}" srcOrd="0" destOrd="0" presId="urn:microsoft.com/office/officeart/2005/8/layout/list1"/>
    <dgm:cxn modelId="{1F68F411-AF8A-9941-8934-F4D01A1A1DC7}" type="presParOf" srcId="{F37CAD16-3466-4649-8AC6-B36E82C3EEBC}" destId="{DFEE3418-40F4-7E4A-965B-48EA76E2FB7F}" srcOrd="0" destOrd="0" presId="urn:microsoft.com/office/officeart/2005/8/layout/list1"/>
    <dgm:cxn modelId="{FAED4EA9-728E-2B47-A57D-03E9BEC44F68}" type="presParOf" srcId="{DFEE3418-40F4-7E4A-965B-48EA76E2FB7F}" destId="{91A98DA6-2689-FD42-A274-62B2828914DD}" srcOrd="0" destOrd="0" presId="urn:microsoft.com/office/officeart/2005/8/layout/list1"/>
    <dgm:cxn modelId="{4DFB43F5-8065-9949-BB04-7ABC62E4F6D5}" type="presParOf" srcId="{DFEE3418-40F4-7E4A-965B-48EA76E2FB7F}" destId="{911B92D2-1FB3-D144-BD96-C2D968D1C2C0}" srcOrd="1" destOrd="0" presId="urn:microsoft.com/office/officeart/2005/8/layout/list1"/>
    <dgm:cxn modelId="{9AFD7C4B-D637-E048-9999-CF6F6A7E6B54}" type="presParOf" srcId="{F37CAD16-3466-4649-8AC6-B36E82C3EEBC}" destId="{9398BAF5-B642-A844-86A9-F3876FF78A38}" srcOrd="1" destOrd="0" presId="urn:microsoft.com/office/officeart/2005/8/layout/list1"/>
    <dgm:cxn modelId="{672A638C-9392-E248-A2C2-4C671EC1D4A4}" type="presParOf" srcId="{F37CAD16-3466-4649-8AC6-B36E82C3EEBC}" destId="{87588472-42A0-6E42-846F-FA0D8DA9D495}" srcOrd="2" destOrd="0" presId="urn:microsoft.com/office/officeart/2005/8/layout/list1"/>
    <dgm:cxn modelId="{7B4F247A-C4B3-5547-89B1-F6F7A5372FC7}" type="presParOf" srcId="{F37CAD16-3466-4649-8AC6-B36E82C3EEBC}" destId="{A21DAB29-38C0-BB46-A43A-B4F523B72506}" srcOrd="3" destOrd="0" presId="urn:microsoft.com/office/officeart/2005/8/layout/list1"/>
    <dgm:cxn modelId="{80CADF9F-4678-A24E-8FE3-3D8CD9D32C4D}" type="presParOf" srcId="{F37CAD16-3466-4649-8AC6-B36E82C3EEBC}" destId="{D024D635-7218-5542-9B09-C38154DDD2A3}" srcOrd="4" destOrd="0" presId="urn:microsoft.com/office/officeart/2005/8/layout/list1"/>
    <dgm:cxn modelId="{AF80951C-58B1-2A41-A127-54E77E8B6F18}" type="presParOf" srcId="{D024D635-7218-5542-9B09-C38154DDD2A3}" destId="{D8FDCFDA-FC9B-7648-8632-F0078D5D14D5}" srcOrd="0" destOrd="0" presId="urn:microsoft.com/office/officeart/2005/8/layout/list1"/>
    <dgm:cxn modelId="{CAB1EC89-9733-6741-B4D5-5671D34BACB1}" type="presParOf" srcId="{D024D635-7218-5542-9B09-C38154DDD2A3}" destId="{37C5C51C-1814-D74D-BF08-C7AECACC9042}" srcOrd="1" destOrd="0" presId="urn:microsoft.com/office/officeart/2005/8/layout/list1"/>
    <dgm:cxn modelId="{9D2E4DBC-1FE2-D246-B468-EC2EBDDD6165}" type="presParOf" srcId="{F37CAD16-3466-4649-8AC6-B36E82C3EEBC}" destId="{4FF815B2-A334-284E-BF9D-529583BEE607}" srcOrd="5" destOrd="0" presId="urn:microsoft.com/office/officeart/2005/8/layout/list1"/>
    <dgm:cxn modelId="{7223F4EB-AE96-A24C-8009-49BD9BF163F6}" type="presParOf" srcId="{F37CAD16-3466-4649-8AC6-B36E82C3EEBC}" destId="{E43A4EEB-723E-0C47-A634-8992B5F62B93}" srcOrd="6" destOrd="0" presId="urn:microsoft.com/office/officeart/2005/8/layout/list1"/>
    <dgm:cxn modelId="{23D3B7FF-DAF7-9248-862A-23BC2F29C66D}" type="presParOf" srcId="{F37CAD16-3466-4649-8AC6-B36E82C3EEBC}" destId="{C28AE044-4C34-3049-849E-F55AD6C9BFB3}" srcOrd="7" destOrd="0" presId="urn:microsoft.com/office/officeart/2005/8/layout/list1"/>
    <dgm:cxn modelId="{5FD597D5-6551-A545-AF46-8BAAAB9FB0C1}" type="presParOf" srcId="{F37CAD16-3466-4649-8AC6-B36E82C3EEBC}" destId="{5360B4F5-D4FB-B54D-9723-002F92BA985B}" srcOrd="8" destOrd="0" presId="urn:microsoft.com/office/officeart/2005/8/layout/list1"/>
    <dgm:cxn modelId="{1CF73154-0AEF-7241-ADE8-0A8940462C33}" type="presParOf" srcId="{5360B4F5-D4FB-B54D-9723-002F92BA985B}" destId="{50CBA53A-9342-0349-B7F0-720F81F812D9}" srcOrd="0" destOrd="0" presId="urn:microsoft.com/office/officeart/2005/8/layout/list1"/>
    <dgm:cxn modelId="{0EC05E56-703A-C343-83BB-B12EFF2345A5}" type="presParOf" srcId="{5360B4F5-D4FB-B54D-9723-002F92BA985B}" destId="{BDD58109-FF9D-9444-8C2C-B7041F0712A5}" srcOrd="1" destOrd="0" presId="urn:microsoft.com/office/officeart/2005/8/layout/list1"/>
    <dgm:cxn modelId="{6425EBFD-8872-7142-9E49-1757533A91E6}" type="presParOf" srcId="{F37CAD16-3466-4649-8AC6-B36E82C3EEBC}" destId="{94AA67C1-5540-804D-8EFA-EFCF2C5E7AC0}" srcOrd="9" destOrd="0" presId="urn:microsoft.com/office/officeart/2005/8/layout/list1"/>
    <dgm:cxn modelId="{6BE04C53-3AFA-5F4A-ADDE-9DD30EC6C1CD}" type="presParOf" srcId="{F37CAD16-3466-4649-8AC6-B36E82C3EEBC}" destId="{BECB3216-CB33-074D-8772-797DA3D840CA}" srcOrd="10" destOrd="0" presId="urn:microsoft.com/office/officeart/2005/8/layout/list1"/>
    <dgm:cxn modelId="{5C01B0E3-CDF3-A946-A673-3449BBFD3FBE}" type="presParOf" srcId="{F37CAD16-3466-4649-8AC6-B36E82C3EEBC}" destId="{3BDF9595-B853-3B46-829E-F1ABC2FDB39E}" srcOrd="11" destOrd="0" presId="urn:microsoft.com/office/officeart/2005/8/layout/list1"/>
    <dgm:cxn modelId="{A541B0B6-EB17-694C-9034-BA00CA1F3D26}" type="presParOf" srcId="{F37CAD16-3466-4649-8AC6-B36E82C3EEBC}" destId="{81E43693-8532-C949-8807-8390B25BBFA7}" srcOrd="12" destOrd="0" presId="urn:microsoft.com/office/officeart/2005/8/layout/list1"/>
    <dgm:cxn modelId="{84D78842-50DF-2B44-A05C-500AAB8EE1A0}" type="presParOf" srcId="{81E43693-8532-C949-8807-8390B25BBFA7}" destId="{C3940E74-4EB8-9C4A-8C87-B40A85DA904B}" srcOrd="0" destOrd="0" presId="urn:microsoft.com/office/officeart/2005/8/layout/list1"/>
    <dgm:cxn modelId="{5AC58CC1-94CB-FF4A-B80B-536ABF4E9562}" type="presParOf" srcId="{81E43693-8532-C949-8807-8390B25BBFA7}" destId="{7F9EFF3B-C78B-654E-8BC9-042E7CE860C3}" srcOrd="1" destOrd="0" presId="urn:microsoft.com/office/officeart/2005/8/layout/list1"/>
    <dgm:cxn modelId="{B3094276-5BEA-424B-8F98-AD3FE8BE8FF2}" type="presParOf" srcId="{F37CAD16-3466-4649-8AC6-B36E82C3EEBC}" destId="{10DDB00E-41EA-A74E-8DCD-33061E6ADEF9}" srcOrd="13" destOrd="0" presId="urn:microsoft.com/office/officeart/2005/8/layout/list1"/>
    <dgm:cxn modelId="{37F3BF4D-2EC2-BA41-945A-595417046AAB}" type="presParOf" srcId="{F37CAD16-3466-4649-8AC6-B36E82C3EEBC}" destId="{4F1DE050-D566-594A-B2FB-6BE1595AE6E0}"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88472-42A0-6E42-846F-FA0D8DA9D495}">
      <dsp:nvSpPr>
        <dsp:cNvPr id="0" name=""/>
        <dsp:cNvSpPr/>
      </dsp:nvSpPr>
      <dsp:spPr>
        <a:xfrm>
          <a:off x="0" y="455623"/>
          <a:ext cx="6506304" cy="604800"/>
        </a:xfrm>
        <a:prstGeom prst="rect">
          <a:avLst/>
        </a:prstGeom>
        <a:solidFill>
          <a:schemeClr val="lt2">
            <a:alpha val="90000"/>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1B92D2-1FB3-D144-BD96-C2D968D1C2C0}">
      <dsp:nvSpPr>
        <dsp:cNvPr id="0" name=""/>
        <dsp:cNvSpPr/>
      </dsp:nvSpPr>
      <dsp:spPr>
        <a:xfrm>
          <a:off x="325315" y="101383"/>
          <a:ext cx="4554412" cy="708480"/>
        </a:xfrm>
        <a:prstGeom prst="round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46" tIns="0" rIns="172146" bIns="0" numCol="1" spcCol="1270" anchor="ctr" anchorCtr="0">
          <a:noAutofit/>
        </a:bodyPr>
        <a:lstStyle/>
        <a:p>
          <a:pPr marL="0" lvl="0" indent="0" algn="l" defTabSz="1066800">
            <a:lnSpc>
              <a:spcPct val="90000"/>
            </a:lnSpc>
            <a:spcBef>
              <a:spcPct val="0"/>
            </a:spcBef>
            <a:spcAft>
              <a:spcPct val="35000"/>
            </a:spcAft>
            <a:buNone/>
          </a:pPr>
          <a:r>
            <a:rPr lang="fr-FR" sz="2400" b="1" i="0" kern="1200" dirty="0">
              <a:solidFill>
                <a:srgbClr val="00B050"/>
              </a:solidFill>
            </a:rPr>
            <a:t>Plusieurs projets en cours et en recherche de soutien :</a:t>
          </a:r>
          <a:endParaRPr lang="en-US" sz="2400" b="1" kern="1200" dirty="0">
            <a:solidFill>
              <a:srgbClr val="00B050"/>
            </a:solidFill>
          </a:endParaRPr>
        </a:p>
      </dsp:txBody>
      <dsp:txXfrm>
        <a:off x="359900" y="135968"/>
        <a:ext cx="4485242" cy="639310"/>
      </dsp:txXfrm>
    </dsp:sp>
    <dsp:sp modelId="{E43A4EEB-723E-0C47-A634-8992B5F62B93}">
      <dsp:nvSpPr>
        <dsp:cNvPr id="0" name=""/>
        <dsp:cNvSpPr/>
      </dsp:nvSpPr>
      <dsp:spPr>
        <a:xfrm>
          <a:off x="0" y="1544263"/>
          <a:ext cx="6506304" cy="604800"/>
        </a:xfrm>
        <a:prstGeom prst="rect">
          <a:avLst/>
        </a:prstGeom>
        <a:solidFill>
          <a:schemeClr val="lt2">
            <a:alpha val="90000"/>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C5C51C-1814-D74D-BF08-C7AECACC9042}">
      <dsp:nvSpPr>
        <dsp:cNvPr id="0" name=""/>
        <dsp:cNvSpPr/>
      </dsp:nvSpPr>
      <dsp:spPr>
        <a:xfrm>
          <a:off x="325315" y="1190023"/>
          <a:ext cx="4554412" cy="708480"/>
        </a:xfrm>
        <a:prstGeom prst="round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46" tIns="0" rIns="172146" bIns="0" numCol="1" spcCol="1270" anchor="ctr" anchorCtr="0">
          <a:noAutofit/>
        </a:bodyPr>
        <a:lstStyle/>
        <a:p>
          <a:pPr marL="0" lvl="0" indent="0" algn="l" defTabSz="1066800">
            <a:lnSpc>
              <a:spcPct val="90000"/>
            </a:lnSpc>
            <a:spcBef>
              <a:spcPct val="0"/>
            </a:spcBef>
            <a:spcAft>
              <a:spcPct val="35000"/>
            </a:spcAft>
            <a:buNone/>
          </a:pPr>
          <a:r>
            <a:rPr lang="fr-FR" sz="2400" b="1" kern="1200"/>
            <a:t>Un « Mémorial numérique des crimes oubliés du Congo »</a:t>
          </a:r>
          <a:endParaRPr lang="en-US" sz="2400" kern="1200"/>
        </a:p>
      </dsp:txBody>
      <dsp:txXfrm>
        <a:off x="359900" y="1224608"/>
        <a:ext cx="4485242" cy="639310"/>
      </dsp:txXfrm>
    </dsp:sp>
    <dsp:sp modelId="{BECB3216-CB33-074D-8772-797DA3D840CA}">
      <dsp:nvSpPr>
        <dsp:cNvPr id="0" name=""/>
        <dsp:cNvSpPr/>
      </dsp:nvSpPr>
      <dsp:spPr>
        <a:xfrm>
          <a:off x="0" y="2632903"/>
          <a:ext cx="6506304" cy="1360800"/>
        </a:xfrm>
        <a:prstGeom prst="rect">
          <a:avLst/>
        </a:prstGeom>
        <a:solidFill>
          <a:schemeClr val="lt2">
            <a:alpha val="90000"/>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4961" tIns="499872" rIns="504961" bIns="170688" numCol="1" spcCol="1270" anchor="t" anchorCtr="0">
          <a:noAutofit/>
        </a:bodyPr>
        <a:lstStyle/>
        <a:p>
          <a:pPr marL="228600" lvl="1" indent="-228600" algn="l" defTabSz="1066800">
            <a:lnSpc>
              <a:spcPct val="90000"/>
            </a:lnSpc>
            <a:spcBef>
              <a:spcPct val="0"/>
            </a:spcBef>
            <a:spcAft>
              <a:spcPct val="15000"/>
            </a:spcAft>
            <a:buChar char="•"/>
          </a:pPr>
          <a:r>
            <a:rPr lang="fr-FR" sz="2400" kern="1200"/>
            <a:t>mis en place par la société civile et </a:t>
          </a:r>
          <a:endParaRPr lang="en-US" sz="2400" kern="1200"/>
        </a:p>
        <a:p>
          <a:pPr marL="228600" lvl="1" indent="-228600" algn="l" defTabSz="1066800">
            <a:lnSpc>
              <a:spcPct val="90000"/>
            </a:lnSpc>
            <a:spcBef>
              <a:spcPct val="0"/>
            </a:spcBef>
            <a:spcAft>
              <a:spcPct val="15000"/>
            </a:spcAft>
            <a:buChar char="•"/>
          </a:pPr>
          <a:r>
            <a:rPr lang="fr-FR" sz="2400" kern="1200"/>
            <a:t>parrainés par le Prix Nobel de la paix (?)</a:t>
          </a:r>
          <a:endParaRPr lang="en-US" sz="2400" kern="1200"/>
        </a:p>
      </dsp:txBody>
      <dsp:txXfrm>
        <a:off x="0" y="2632903"/>
        <a:ext cx="6506304" cy="1360800"/>
      </dsp:txXfrm>
    </dsp:sp>
    <dsp:sp modelId="{BDD58109-FF9D-9444-8C2C-B7041F0712A5}">
      <dsp:nvSpPr>
        <dsp:cNvPr id="0" name=""/>
        <dsp:cNvSpPr/>
      </dsp:nvSpPr>
      <dsp:spPr>
        <a:xfrm>
          <a:off x="325315" y="2278663"/>
          <a:ext cx="4554412" cy="708480"/>
        </a:xfrm>
        <a:prstGeom prst="round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46" tIns="0" rIns="172146" bIns="0" numCol="1" spcCol="1270" anchor="ctr" anchorCtr="0">
          <a:noAutofit/>
        </a:bodyPr>
        <a:lstStyle/>
        <a:p>
          <a:pPr marL="0" lvl="0" indent="0" algn="l" defTabSz="1066800">
            <a:lnSpc>
              <a:spcPct val="90000"/>
            </a:lnSpc>
            <a:spcBef>
              <a:spcPct val="0"/>
            </a:spcBef>
            <a:spcAft>
              <a:spcPct val="35000"/>
            </a:spcAft>
            <a:buNone/>
          </a:pPr>
          <a:r>
            <a:rPr lang="fr-FR" sz="2400" b="1" kern="1200"/>
            <a:t>Des tribunaux « par défaut » </a:t>
          </a:r>
          <a:endParaRPr lang="en-US" sz="2400" kern="1200"/>
        </a:p>
      </dsp:txBody>
      <dsp:txXfrm>
        <a:off x="359900" y="2313248"/>
        <a:ext cx="4485242" cy="639310"/>
      </dsp:txXfrm>
    </dsp:sp>
    <dsp:sp modelId="{4F1DE050-D566-594A-B2FB-6BE1595AE6E0}">
      <dsp:nvSpPr>
        <dsp:cNvPr id="0" name=""/>
        <dsp:cNvSpPr/>
      </dsp:nvSpPr>
      <dsp:spPr>
        <a:xfrm>
          <a:off x="0" y="4871656"/>
          <a:ext cx="6506304" cy="604800"/>
        </a:xfrm>
        <a:prstGeom prst="rect">
          <a:avLst/>
        </a:prstGeom>
        <a:solidFill>
          <a:schemeClr val="lt2">
            <a:alpha val="90000"/>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9EFF3B-C78B-654E-8BC9-042E7CE860C3}">
      <dsp:nvSpPr>
        <dsp:cNvPr id="0" name=""/>
        <dsp:cNvSpPr/>
      </dsp:nvSpPr>
      <dsp:spPr>
        <a:xfrm>
          <a:off x="400267" y="4168270"/>
          <a:ext cx="4554412" cy="1102593"/>
        </a:xfrm>
        <a:prstGeom prst="round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46" tIns="0" rIns="172146" bIns="0" numCol="1" spcCol="1270" anchor="ctr" anchorCtr="0">
          <a:noAutofit/>
        </a:bodyPr>
        <a:lstStyle/>
        <a:p>
          <a:pPr marL="0" lvl="0" indent="0" algn="l" defTabSz="1066800">
            <a:lnSpc>
              <a:spcPct val="90000"/>
            </a:lnSpc>
            <a:spcBef>
              <a:spcPct val="0"/>
            </a:spcBef>
            <a:spcAft>
              <a:spcPct val="35000"/>
            </a:spcAft>
            <a:buNone/>
          </a:pPr>
          <a:r>
            <a:rPr lang="fr-FR" sz="2400" b="1" kern="1200" dirty="0"/>
            <a:t>Un film sur les crimes oubliés du Congo « L’Empire du silence »</a:t>
          </a:r>
          <a:endParaRPr lang="en-US" sz="2400" kern="1200" dirty="0"/>
        </a:p>
      </dsp:txBody>
      <dsp:txXfrm>
        <a:off x="454091" y="4222094"/>
        <a:ext cx="4446764" cy="99494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27A4CE-B42B-344F-AFA4-1275F8E2640B}" type="datetimeFigureOut">
              <a:rPr lang="fr-FR" smtClean="0"/>
              <a:t>18/02/2020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2ABDCA-0B21-6E44-89BA-D6E4BF6CBD48}" type="slidenum">
              <a:rPr lang="fr-FR" smtClean="0"/>
              <a:t>‹N°›</a:t>
            </a:fld>
            <a:endParaRPr lang="fr-FR"/>
          </a:p>
        </p:txBody>
      </p:sp>
    </p:spTree>
    <p:extLst>
      <p:ext uri="{BB962C8B-B14F-4D97-AF65-F5344CB8AC3E}">
        <p14:creationId xmlns:p14="http://schemas.microsoft.com/office/powerpoint/2010/main" val="280700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12</a:t>
            </a:fld>
            <a:endParaRPr lang="fr-FR"/>
          </a:p>
        </p:txBody>
      </p:sp>
    </p:spTree>
    <p:extLst>
      <p:ext uri="{BB962C8B-B14F-4D97-AF65-F5344CB8AC3E}">
        <p14:creationId xmlns:p14="http://schemas.microsoft.com/office/powerpoint/2010/main" val="3101320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33</a:t>
            </a:fld>
            <a:endParaRPr lang="fr-FR"/>
          </a:p>
        </p:txBody>
      </p:sp>
    </p:spTree>
    <p:extLst>
      <p:ext uri="{BB962C8B-B14F-4D97-AF65-F5344CB8AC3E}">
        <p14:creationId xmlns:p14="http://schemas.microsoft.com/office/powerpoint/2010/main" val="135347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35</a:t>
            </a:fld>
            <a:endParaRPr lang="fr-FR"/>
          </a:p>
        </p:txBody>
      </p:sp>
    </p:spTree>
    <p:extLst>
      <p:ext uri="{BB962C8B-B14F-4D97-AF65-F5344CB8AC3E}">
        <p14:creationId xmlns:p14="http://schemas.microsoft.com/office/powerpoint/2010/main" val="3206371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39</a:t>
            </a:fld>
            <a:endParaRPr lang="fr-FR"/>
          </a:p>
        </p:txBody>
      </p:sp>
    </p:spTree>
    <p:extLst>
      <p:ext uri="{BB962C8B-B14F-4D97-AF65-F5344CB8AC3E}">
        <p14:creationId xmlns:p14="http://schemas.microsoft.com/office/powerpoint/2010/main" val="3864033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43</a:t>
            </a:fld>
            <a:endParaRPr lang="fr-FR"/>
          </a:p>
        </p:txBody>
      </p:sp>
    </p:spTree>
    <p:extLst>
      <p:ext uri="{BB962C8B-B14F-4D97-AF65-F5344CB8AC3E}">
        <p14:creationId xmlns:p14="http://schemas.microsoft.com/office/powerpoint/2010/main" val="513451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46</a:t>
            </a:fld>
            <a:endParaRPr lang="fr-FR"/>
          </a:p>
        </p:txBody>
      </p:sp>
    </p:spTree>
    <p:extLst>
      <p:ext uri="{BB962C8B-B14F-4D97-AF65-F5344CB8AC3E}">
        <p14:creationId xmlns:p14="http://schemas.microsoft.com/office/powerpoint/2010/main" val="1164310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48</a:t>
            </a:fld>
            <a:endParaRPr lang="fr-FR"/>
          </a:p>
        </p:txBody>
      </p:sp>
    </p:spTree>
    <p:extLst>
      <p:ext uri="{BB962C8B-B14F-4D97-AF65-F5344CB8AC3E}">
        <p14:creationId xmlns:p14="http://schemas.microsoft.com/office/powerpoint/2010/main" val="392039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19</a:t>
            </a:fld>
            <a:endParaRPr lang="fr-FR"/>
          </a:p>
        </p:txBody>
      </p:sp>
    </p:spTree>
    <p:extLst>
      <p:ext uri="{BB962C8B-B14F-4D97-AF65-F5344CB8AC3E}">
        <p14:creationId xmlns:p14="http://schemas.microsoft.com/office/powerpoint/2010/main" val="784103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22</a:t>
            </a:fld>
            <a:endParaRPr lang="fr-FR"/>
          </a:p>
        </p:txBody>
      </p:sp>
    </p:spTree>
    <p:extLst>
      <p:ext uri="{BB962C8B-B14F-4D97-AF65-F5344CB8AC3E}">
        <p14:creationId xmlns:p14="http://schemas.microsoft.com/office/powerpoint/2010/main" val="59739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 la RDC croit à l’</a:t>
            </a:r>
            <a:r>
              <a:rPr lang="fr-BE" dirty="0" err="1"/>
              <a:t>établissement</a:t>
            </a:r>
            <a:r>
              <a:rPr lang="fr-BE" dirty="0"/>
              <a:t> d’un Tribunal </a:t>
            </a:r>
            <a:r>
              <a:rPr lang="fr-BE" dirty="0" err="1"/>
              <a:t>pénal</a:t>
            </a:r>
            <a:r>
              <a:rPr lang="fr-BE" dirty="0"/>
              <a:t> international pour la RDC pour faire face aux crimes de </a:t>
            </a:r>
            <a:r>
              <a:rPr lang="fr-BE" dirty="0" err="1"/>
              <a:t>génocide</a:t>
            </a:r>
            <a:r>
              <a:rPr lang="fr-BE" dirty="0"/>
              <a:t>, crimes contre l’</a:t>
            </a:r>
            <a:r>
              <a:rPr lang="fr-BE" dirty="0" err="1"/>
              <a:t>humanite</a:t>
            </a:r>
            <a:r>
              <a:rPr lang="fr-BE" dirty="0"/>
              <a:t>́, y compris le viol utilisé comme instrument de guerre et les violations massives des droits de l’homme </a:t>
            </a:r>
            <a:r>
              <a:rPr lang="fr-BE" i="1" dirty="0"/>
              <a:t>» </a:t>
            </a:r>
          </a:p>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25</a:t>
            </a:fld>
            <a:endParaRPr lang="fr-FR"/>
          </a:p>
        </p:txBody>
      </p:sp>
    </p:spTree>
    <p:extLst>
      <p:ext uri="{BB962C8B-B14F-4D97-AF65-F5344CB8AC3E}">
        <p14:creationId xmlns:p14="http://schemas.microsoft.com/office/powerpoint/2010/main" val="2905029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a:solidFill>
                  <a:schemeClr val="tx1"/>
                </a:solidFill>
                <a:effectLst/>
                <a:latin typeface="+mn-lt"/>
                <a:ea typeface="+mn-ea"/>
                <a:cs typeface="+mn-cs"/>
              </a:rPr>
              <a:t>Une telle juridiction est </a:t>
            </a:r>
            <a:r>
              <a:rPr lang="fr-BE" sz="1200" kern="1200" dirty="0" err="1">
                <a:solidFill>
                  <a:schemeClr val="tx1"/>
                </a:solidFill>
                <a:effectLst/>
                <a:latin typeface="+mn-lt"/>
                <a:ea typeface="+mn-ea"/>
                <a:cs typeface="+mn-cs"/>
              </a:rPr>
              <a:t>dotée</a:t>
            </a:r>
            <a:r>
              <a:rPr lang="fr-BE" sz="1200" kern="1200" dirty="0">
                <a:solidFill>
                  <a:schemeClr val="tx1"/>
                </a:solidFill>
                <a:effectLst/>
                <a:latin typeface="+mn-lt"/>
                <a:ea typeface="+mn-ea"/>
                <a:cs typeface="+mn-cs"/>
              </a:rPr>
              <a:t> d’une grande </a:t>
            </a:r>
            <a:r>
              <a:rPr lang="fr-BE" sz="1200" kern="1200" dirty="0" err="1">
                <a:solidFill>
                  <a:schemeClr val="tx1"/>
                </a:solidFill>
                <a:effectLst/>
                <a:latin typeface="+mn-lt"/>
                <a:ea typeface="+mn-ea"/>
                <a:cs typeface="+mn-cs"/>
              </a:rPr>
              <a:t>indépendance</a:t>
            </a:r>
            <a:r>
              <a:rPr lang="fr-BE" sz="1200" kern="1200" dirty="0">
                <a:solidFill>
                  <a:schemeClr val="tx1"/>
                </a:solidFill>
                <a:effectLst/>
                <a:latin typeface="+mn-lt"/>
                <a:ea typeface="+mn-ea"/>
                <a:cs typeface="+mn-cs"/>
              </a:rPr>
              <a:t> du personnel judiciaire, à l’abri des </a:t>
            </a:r>
            <a:r>
              <a:rPr lang="fr-BE" sz="1200" kern="1200" dirty="0" err="1">
                <a:solidFill>
                  <a:schemeClr val="tx1"/>
                </a:solidFill>
                <a:effectLst/>
                <a:latin typeface="+mn-lt"/>
                <a:ea typeface="+mn-ea"/>
                <a:cs typeface="+mn-cs"/>
              </a:rPr>
              <a:t>interférences</a:t>
            </a:r>
            <a:r>
              <a:rPr lang="fr-BE" sz="1200" kern="1200" dirty="0">
                <a:solidFill>
                  <a:schemeClr val="tx1"/>
                </a:solidFill>
                <a:effectLst/>
                <a:latin typeface="+mn-lt"/>
                <a:ea typeface="+mn-ea"/>
                <a:cs typeface="+mn-cs"/>
              </a:rPr>
              <a:t> politiques directes, de moyens </a:t>
            </a:r>
            <a:r>
              <a:rPr lang="fr-BE" sz="1200" kern="1200" dirty="0" err="1">
                <a:solidFill>
                  <a:schemeClr val="tx1"/>
                </a:solidFill>
                <a:effectLst/>
                <a:latin typeface="+mn-lt"/>
                <a:ea typeface="+mn-ea"/>
                <a:cs typeface="+mn-cs"/>
              </a:rPr>
              <a:t>adéquats</a:t>
            </a:r>
            <a:r>
              <a:rPr lang="fr-BE" sz="1200" kern="1200" dirty="0">
                <a:solidFill>
                  <a:schemeClr val="tx1"/>
                </a:solidFill>
                <a:effectLst/>
                <a:latin typeface="+mn-lt"/>
                <a:ea typeface="+mn-ea"/>
                <a:cs typeface="+mn-cs"/>
              </a:rPr>
              <a:t> pour effectuer des </a:t>
            </a:r>
            <a:r>
              <a:rPr lang="fr-BE" sz="1200" kern="1200" dirty="0" err="1">
                <a:solidFill>
                  <a:schemeClr val="tx1"/>
                </a:solidFill>
                <a:effectLst/>
                <a:latin typeface="+mn-lt"/>
                <a:ea typeface="+mn-ea"/>
                <a:cs typeface="+mn-cs"/>
              </a:rPr>
              <a:t>enquêtes</a:t>
            </a:r>
            <a:r>
              <a:rPr lang="fr-BE" sz="1200" kern="1200" dirty="0">
                <a:solidFill>
                  <a:schemeClr val="tx1"/>
                </a:solidFill>
                <a:effectLst/>
                <a:latin typeface="+mn-lt"/>
                <a:ea typeface="+mn-ea"/>
                <a:cs typeface="+mn-cs"/>
              </a:rPr>
              <a:t> </a:t>
            </a:r>
            <a:r>
              <a:rPr lang="fr-BE" sz="1200" kern="1200" dirty="0" err="1">
                <a:solidFill>
                  <a:schemeClr val="tx1"/>
                </a:solidFill>
                <a:effectLst/>
                <a:latin typeface="+mn-lt"/>
                <a:ea typeface="+mn-ea"/>
                <a:cs typeface="+mn-cs"/>
              </a:rPr>
              <a:t>sérieuses</a:t>
            </a:r>
            <a:r>
              <a:rPr lang="fr-BE" sz="1200" kern="1200" dirty="0">
                <a:solidFill>
                  <a:schemeClr val="tx1"/>
                </a:solidFill>
                <a:effectLst/>
                <a:latin typeface="+mn-lt"/>
                <a:ea typeface="+mn-ea"/>
                <a:cs typeface="+mn-cs"/>
              </a:rPr>
              <a:t> et des poursuites respectant les garanties fondamentales des </a:t>
            </a:r>
            <a:r>
              <a:rPr lang="fr-BE" sz="1200" kern="1200" dirty="0" err="1">
                <a:solidFill>
                  <a:schemeClr val="tx1"/>
                </a:solidFill>
                <a:effectLst/>
                <a:latin typeface="+mn-lt"/>
                <a:ea typeface="+mn-ea"/>
                <a:cs typeface="+mn-cs"/>
              </a:rPr>
              <a:t>accusés</a:t>
            </a:r>
            <a:r>
              <a:rPr lang="fr-BE" sz="1200" kern="1200" dirty="0">
                <a:solidFill>
                  <a:schemeClr val="tx1"/>
                </a:solidFill>
                <a:effectLst/>
                <a:latin typeface="+mn-lt"/>
                <a:ea typeface="+mn-ea"/>
                <a:cs typeface="+mn-cs"/>
              </a:rPr>
              <a:t> dans le cadre d’un </a:t>
            </a:r>
            <a:r>
              <a:rPr lang="fr-BE" sz="1200" kern="1200" dirty="0" err="1">
                <a:solidFill>
                  <a:schemeClr val="tx1"/>
                </a:solidFill>
                <a:effectLst/>
                <a:latin typeface="+mn-lt"/>
                <a:ea typeface="+mn-ea"/>
                <a:cs typeface="+mn-cs"/>
              </a:rPr>
              <a:t>procès</a:t>
            </a:r>
            <a:r>
              <a:rPr lang="fr-BE" sz="1200" kern="1200" dirty="0">
                <a:solidFill>
                  <a:schemeClr val="tx1"/>
                </a:solidFill>
                <a:effectLst/>
                <a:latin typeface="+mn-lt"/>
                <a:ea typeface="+mn-ea"/>
                <a:cs typeface="+mn-cs"/>
              </a:rPr>
              <a:t> juste et </a:t>
            </a:r>
            <a:r>
              <a:rPr lang="fr-BE" sz="1200" kern="1200" dirty="0" err="1">
                <a:solidFill>
                  <a:schemeClr val="tx1"/>
                </a:solidFill>
                <a:effectLst/>
                <a:latin typeface="+mn-lt"/>
                <a:ea typeface="+mn-ea"/>
                <a:cs typeface="+mn-cs"/>
              </a:rPr>
              <a:t>équitable</a:t>
            </a:r>
            <a:r>
              <a:rPr lang="fr-BE" sz="1200" kern="1200" dirty="0">
                <a:solidFill>
                  <a:schemeClr val="tx1"/>
                </a:solidFill>
                <a:effectLst/>
                <a:latin typeface="+mn-lt"/>
                <a:ea typeface="+mn-ea"/>
                <a:cs typeface="+mn-cs"/>
              </a:rPr>
              <a:t>, d’un personnel qualifié et de la </a:t>
            </a:r>
            <a:r>
              <a:rPr lang="fr-BE" sz="1200" kern="1200" dirty="0" err="1">
                <a:solidFill>
                  <a:schemeClr val="tx1"/>
                </a:solidFill>
                <a:effectLst/>
                <a:latin typeface="+mn-lt"/>
                <a:ea typeface="+mn-ea"/>
                <a:cs typeface="+mn-cs"/>
              </a:rPr>
              <a:t>capacite</a:t>
            </a:r>
            <a:r>
              <a:rPr lang="fr-BE" sz="1200" kern="1200" dirty="0">
                <a:solidFill>
                  <a:schemeClr val="tx1"/>
                </a:solidFill>
                <a:effectLst/>
                <a:latin typeface="+mn-lt"/>
                <a:ea typeface="+mn-ea"/>
                <a:cs typeface="+mn-cs"/>
              </a:rPr>
              <a:t>́ de mettre en place certaines mesures de protection des </a:t>
            </a:r>
            <a:r>
              <a:rPr lang="fr-BE" sz="1200" kern="1200" dirty="0" err="1">
                <a:solidFill>
                  <a:schemeClr val="tx1"/>
                </a:solidFill>
                <a:effectLst/>
                <a:latin typeface="+mn-lt"/>
                <a:ea typeface="+mn-ea"/>
                <a:cs typeface="+mn-cs"/>
              </a:rPr>
              <a:t>témoins</a:t>
            </a:r>
            <a:r>
              <a:rPr lang="fr-BE" sz="1200" kern="1200" dirty="0">
                <a:solidFill>
                  <a:schemeClr val="tx1"/>
                </a:solidFill>
                <a:effectLst/>
                <a:latin typeface="+mn-lt"/>
                <a:ea typeface="+mn-ea"/>
                <a:cs typeface="+mn-cs"/>
              </a:rPr>
              <a:t> et d’assurer que les conditions de </a:t>
            </a:r>
            <a:r>
              <a:rPr lang="fr-BE" sz="1200" kern="1200" dirty="0" err="1">
                <a:solidFill>
                  <a:schemeClr val="tx1"/>
                </a:solidFill>
                <a:effectLst/>
                <a:latin typeface="+mn-lt"/>
                <a:ea typeface="+mn-ea"/>
                <a:cs typeface="+mn-cs"/>
              </a:rPr>
              <a:t>détention</a:t>
            </a:r>
            <a:r>
              <a:rPr lang="fr-BE" sz="1200" kern="1200" dirty="0">
                <a:solidFill>
                  <a:schemeClr val="tx1"/>
                </a:solidFill>
                <a:effectLst/>
                <a:latin typeface="+mn-lt"/>
                <a:ea typeface="+mn-ea"/>
                <a:cs typeface="+mn-cs"/>
              </a:rPr>
              <a:t> respecteront les normes internationales. Un autre grand avantage de ces tribunaux </a:t>
            </a:r>
            <a:r>
              <a:rPr lang="fr-BE" sz="1200" i="1" kern="1200" dirty="0">
                <a:solidFill>
                  <a:schemeClr val="tx1"/>
                </a:solidFill>
                <a:effectLst/>
                <a:latin typeface="+mn-lt"/>
                <a:ea typeface="+mn-ea"/>
                <a:cs typeface="+mn-cs"/>
              </a:rPr>
              <a:t>ad hoc </a:t>
            </a:r>
            <a:r>
              <a:rPr lang="fr-BE" sz="1200" kern="1200" dirty="0" err="1">
                <a:solidFill>
                  <a:schemeClr val="tx1"/>
                </a:solidFill>
                <a:effectLst/>
                <a:latin typeface="+mn-lt"/>
                <a:ea typeface="+mn-ea"/>
                <a:cs typeface="+mn-cs"/>
              </a:rPr>
              <a:t>réside</a:t>
            </a:r>
            <a:r>
              <a:rPr lang="fr-BE" sz="1200" kern="1200" dirty="0">
                <a:solidFill>
                  <a:schemeClr val="tx1"/>
                </a:solidFill>
                <a:effectLst/>
                <a:latin typeface="+mn-lt"/>
                <a:ea typeface="+mn-ea"/>
                <a:cs typeface="+mn-cs"/>
              </a:rPr>
              <a:t> dans leur </a:t>
            </a:r>
            <a:r>
              <a:rPr lang="fr-BE" sz="1200" kern="1200" dirty="0" err="1">
                <a:solidFill>
                  <a:schemeClr val="tx1"/>
                </a:solidFill>
                <a:effectLst/>
                <a:latin typeface="+mn-lt"/>
                <a:ea typeface="+mn-ea"/>
                <a:cs typeface="+mn-cs"/>
              </a:rPr>
              <a:t>primaute</a:t>
            </a:r>
            <a:r>
              <a:rPr lang="fr-BE" sz="1200" kern="1200" dirty="0">
                <a:solidFill>
                  <a:schemeClr val="tx1"/>
                </a:solidFill>
                <a:effectLst/>
                <a:latin typeface="+mn-lt"/>
                <a:ea typeface="+mn-ea"/>
                <a:cs typeface="+mn-cs"/>
              </a:rPr>
              <a:t>́ sur les juridictions nationales en tant qu’organes subsidiaires du Conseil de sécurité1742, ce qui rend leurs </a:t>
            </a:r>
            <a:r>
              <a:rPr lang="fr-BE" sz="1200" kern="1200" dirty="0" err="1">
                <a:solidFill>
                  <a:schemeClr val="tx1"/>
                </a:solidFill>
                <a:effectLst/>
                <a:latin typeface="+mn-lt"/>
                <a:ea typeface="+mn-ea"/>
                <a:cs typeface="+mn-cs"/>
              </a:rPr>
              <a:t>décisions</a:t>
            </a:r>
            <a:r>
              <a:rPr lang="fr-BE" sz="1200" kern="1200" dirty="0">
                <a:solidFill>
                  <a:schemeClr val="tx1"/>
                </a:solidFill>
                <a:effectLst/>
                <a:latin typeface="+mn-lt"/>
                <a:ea typeface="+mn-ea"/>
                <a:cs typeface="+mn-cs"/>
              </a:rPr>
              <a:t> obligatoires à l’</a:t>
            </a:r>
            <a:r>
              <a:rPr lang="fr-BE" sz="1200" kern="1200" dirty="0" err="1">
                <a:solidFill>
                  <a:schemeClr val="tx1"/>
                </a:solidFill>
                <a:effectLst/>
                <a:latin typeface="+mn-lt"/>
                <a:ea typeface="+mn-ea"/>
                <a:cs typeface="+mn-cs"/>
              </a:rPr>
              <a:t>égard</a:t>
            </a:r>
            <a:r>
              <a:rPr lang="fr-BE" sz="1200" kern="1200" dirty="0">
                <a:solidFill>
                  <a:schemeClr val="tx1"/>
                </a:solidFill>
                <a:effectLst/>
                <a:latin typeface="+mn-lt"/>
                <a:ea typeface="+mn-ea"/>
                <a:cs typeface="+mn-cs"/>
              </a:rPr>
              <a:t> de tous les </a:t>
            </a:r>
            <a:r>
              <a:rPr lang="fr-BE" sz="1200" kern="1200" dirty="0" err="1">
                <a:solidFill>
                  <a:schemeClr val="tx1"/>
                </a:solidFill>
                <a:effectLst/>
                <a:latin typeface="+mn-lt"/>
                <a:ea typeface="+mn-ea"/>
                <a:cs typeface="+mn-cs"/>
              </a:rPr>
              <a:t>États</a:t>
            </a:r>
            <a:r>
              <a:rPr lang="fr-BE" sz="1200" kern="1200" dirty="0">
                <a:solidFill>
                  <a:schemeClr val="tx1"/>
                </a:solidFill>
                <a:effectLst/>
                <a:latin typeface="+mn-lt"/>
                <a:ea typeface="+mn-ea"/>
                <a:cs typeface="+mn-cs"/>
              </a:rPr>
              <a:t> Membres de l’Organisation des Nations Unies1743 en vertu du droit international liant ses membres. Ces institutions judiciaires sont donc en mesure de contraindre tout individu à </a:t>
            </a:r>
            <a:r>
              <a:rPr lang="fr-BE" sz="1200" kern="1200" dirty="0" err="1">
                <a:solidFill>
                  <a:schemeClr val="tx1"/>
                </a:solidFill>
                <a:effectLst/>
                <a:latin typeface="+mn-lt"/>
                <a:ea typeface="+mn-ea"/>
                <a:cs typeface="+mn-cs"/>
              </a:rPr>
              <a:t>comparaître</a:t>
            </a:r>
            <a:r>
              <a:rPr lang="fr-BE" sz="1200" kern="1200" dirty="0">
                <a:solidFill>
                  <a:schemeClr val="tx1"/>
                </a:solidFill>
                <a:effectLst/>
                <a:latin typeface="+mn-lt"/>
                <a:ea typeface="+mn-ea"/>
                <a:cs typeface="+mn-cs"/>
              </a:rPr>
              <a:t> devant elles, sans </a:t>
            </a:r>
            <a:r>
              <a:rPr lang="fr-BE" sz="1200" kern="1200" dirty="0" err="1">
                <a:solidFill>
                  <a:schemeClr val="tx1"/>
                </a:solidFill>
                <a:effectLst/>
                <a:latin typeface="+mn-lt"/>
                <a:ea typeface="+mn-ea"/>
                <a:cs typeface="+mn-cs"/>
              </a:rPr>
              <a:t>égard</a:t>
            </a:r>
            <a:r>
              <a:rPr lang="fr-BE" sz="1200" kern="1200" dirty="0">
                <a:solidFill>
                  <a:schemeClr val="tx1"/>
                </a:solidFill>
                <a:effectLst/>
                <a:latin typeface="+mn-lt"/>
                <a:ea typeface="+mn-ea"/>
                <a:cs typeface="+mn-cs"/>
              </a:rPr>
              <a:t> de sa </a:t>
            </a:r>
            <a:r>
              <a:rPr lang="fr-BE" sz="1200" kern="1200" dirty="0" err="1">
                <a:solidFill>
                  <a:schemeClr val="tx1"/>
                </a:solidFill>
                <a:effectLst/>
                <a:latin typeface="+mn-lt"/>
                <a:ea typeface="+mn-ea"/>
                <a:cs typeface="+mn-cs"/>
              </a:rPr>
              <a:t>nationalite</a:t>
            </a:r>
            <a:r>
              <a:rPr lang="fr-BE" sz="1200" kern="1200" dirty="0">
                <a:solidFill>
                  <a:schemeClr val="tx1"/>
                </a:solidFill>
                <a:effectLst/>
                <a:latin typeface="+mn-lt"/>
                <a:ea typeface="+mn-ea"/>
                <a:cs typeface="+mn-cs"/>
              </a:rPr>
              <a:t>́ ou des </a:t>
            </a:r>
            <a:r>
              <a:rPr lang="fr-BE" sz="1200" kern="1200" dirty="0" err="1">
                <a:solidFill>
                  <a:schemeClr val="tx1"/>
                </a:solidFill>
                <a:effectLst/>
                <a:latin typeface="+mn-lt"/>
                <a:ea typeface="+mn-ea"/>
                <a:cs typeface="+mn-cs"/>
              </a:rPr>
              <a:t>immunités</a:t>
            </a:r>
            <a:r>
              <a:rPr lang="fr-BE" sz="1200" kern="1200" dirty="0">
                <a:solidFill>
                  <a:schemeClr val="tx1"/>
                </a:solidFill>
                <a:effectLst/>
                <a:latin typeface="+mn-lt"/>
                <a:ea typeface="+mn-ea"/>
                <a:cs typeface="+mn-cs"/>
              </a:rPr>
              <a:t> dont il pourrait se </a:t>
            </a:r>
            <a:r>
              <a:rPr lang="fr-BE" sz="1200" kern="1200" dirty="0" err="1">
                <a:solidFill>
                  <a:schemeClr val="tx1"/>
                </a:solidFill>
                <a:effectLst/>
                <a:latin typeface="+mn-lt"/>
                <a:ea typeface="+mn-ea"/>
                <a:cs typeface="+mn-cs"/>
              </a:rPr>
              <a:t>prévaloir</a:t>
            </a:r>
            <a:r>
              <a:rPr lang="fr-BE" sz="1200" kern="1200" dirty="0">
                <a:solidFill>
                  <a:schemeClr val="tx1"/>
                </a:solidFill>
                <a:effectLst/>
                <a:latin typeface="+mn-lt"/>
                <a:ea typeface="+mn-ea"/>
                <a:cs typeface="+mn-cs"/>
              </a:rPr>
              <a:t> devant des juridictions nationales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a:solidFill>
                  <a:schemeClr val="tx1"/>
                </a:solidFill>
                <a:effectLst/>
                <a:latin typeface="+mn-lt"/>
                <a:ea typeface="+mn-ea"/>
                <a:cs typeface="+mn-cs"/>
              </a:rPr>
              <a:t>1034. En revanche, un Tribunal </a:t>
            </a:r>
            <a:r>
              <a:rPr lang="fr-BE" sz="1200" kern="1200" dirty="0" err="1">
                <a:solidFill>
                  <a:schemeClr val="tx1"/>
                </a:solidFill>
                <a:effectLst/>
                <a:latin typeface="+mn-lt"/>
                <a:ea typeface="+mn-ea"/>
                <a:cs typeface="+mn-cs"/>
              </a:rPr>
              <a:t>pénal</a:t>
            </a:r>
            <a:r>
              <a:rPr lang="fr-BE" sz="1200" kern="1200" dirty="0">
                <a:solidFill>
                  <a:schemeClr val="tx1"/>
                </a:solidFill>
                <a:effectLst/>
                <a:latin typeface="+mn-lt"/>
                <a:ea typeface="+mn-ea"/>
                <a:cs typeface="+mn-cs"/>
              </a:rPr>
              <a:t> international implique des </a:t>
            </a:r>
            <a:r>
              <a:rPr lang="fr-BE" sz="1200" kern="1200" dirty="0" err="1">
                <a:solidFill>
                  <a:schemeClr val="tx1"/>
                </a:solidFill>
                <a:effectLst/>
                <a:latin typeface="+mn-lt"/>
                <a:ea typeface="+mn-ea"/>
                <a:cs typeface="+mn-cs"/>
              </a:rPr>
              <a:t>coûts</a:t>
            </a:r>
            <a:r>
              <a:rPr lang="fr-BE" sz="1200" kern="1200" dirty="0">
                <a:solidFill>
                  <a:schemeClr val="tx1"/>
                </a:solidFill>
                <a:effectLst/>
                <a:latin typeface="+mn-lt"/>
                <a:ea typeface="+mn-ea"/>
                <a:cs typeface="+mn-cs"/>
              </a:rPr>
              <a:t> </a:t>
            </a:r>
            <a:r>
              <a:rPr lang="fr-BE" sz="1200" kern="1200" dirty="0" err="1">
                <a:solidFill>
                  <a:schemeClr val="tx1"/>
                </a:solidFill>
                <a:effectLst/>
                <a:latin typeface="+mn-lt"/>
                <a:ea typeface="+mn-ea"/>
                <a:cs typeface="+mn-cs"/>
              </a:rPr>
              <a:t>considérablement</a:t>
            </a:r>
            <a:r>
              <a:rPr lang="fr-BE" sz="1200" kern="1200" dirty="0">
                <a:solidFill>
                  <a:schemeClr val="tx1"/>
                </a:solidFill>
                <a:effectLst/>
                <a:latin typeface="+mn-lt"/>
                <a:ea typeface="+mn-ea"/>
                <a:cs typeface="+mn-cs"/>
              </a:rPr>
              <a:t> </a:t>
            </a:r>
            <a:r>
              <a:rPr lang="fr-BE" sz="1200" kern="1200" dirty="0" err="1">
                <a:solidFill>
                  <a:schemeClr val="tx1"/>
                </a:solidFill>
                <a:effectLst/>
                <a:latin typeface="+mn-lt"/>
                <a:ea typeface="+mn-ea"/>
                <a:cs typeface="+mn-cs"/>
              </a:rPr>
              <a:t>élevés</a:t>
            </a:r>
            <a:r>
              <a:rPr lang="fr-BE" sz="1200" kern="1200" dirty="0">
                <a:solidFill>
                  <a:schemeClr val="tx1"/>
                </a:solidFill>
                <a:effectLst/>
                <a:latin typeface="+mn-lt"/>
                <a:ea typeface="+mn-ea"/>
                <a:cs typeface="+mn-cs"/>
              </a:rPr>
              <a:t>, en particulier au regard du faible nombre de poursuites </a:t>
            </a:r>
            <a:r>
              <a:rPr lang="fr-BE" sz="1200" kern="1200" dirty="0" err="1">
                <a:solidFill>
                  <a:schemeClr val="tx1"/>
                </a:solidFill>
                <a:effectLst/>
                <a:latin typeface="+mn-lt"/>
                <a:ea typeface="+mn-ea"/>
                <a:cs typeface="+mn-cs"/>
              </a:rPr>
              <a:t>engagées</a:t>
            </a:r>
            <a:r>
              <a:rPr lang="fr-BE" sz="1200" kern="1200" dirty="0">
                <a:solidFill>
                  <a:schemeClr val="tx1"/>
                </a:solidFill>
                <a:effectLst/>
                <a:latin typeface="+mn-lt"/>
                <a:ea typeface="+mn-ea"/>
                <a:cs typeface="+mn-cs"/>
              </a:rPr>
              <a:t> et de </a:t>
            </a:r>
            <a:r>
              <a:rPr lang="fr-BE" sz="1200" kern="1200" dirty="0" err="1">
                <a:solidFill>
                  <a:schemeClr val="tx1"/>
                </a:solidFill>
                <a:effectLst/>
                <a:latin typeface="+mn-lt"/>
                <a:ea typeface="+mn-ea"/>
                <a:cs typeface="+mn-cs"/>
              </a:rPr>
              <a:t>procès</a:t>
            </a:r>
            <a:r>
              <a:rPr lang="fr-BE" sz="1200" kern="1200" dirty="0">
                <a:solidFill>
                  <a:schemeClr val="tx1"/>
                </a:solidFill>
                <a:effectLst/>
                <a:latin typeface="+mn-lt"/>
                <a:ea typeface="+mn-ea"/>
                <a:cs typeface="+mn-cs"/>
              </a:rPr>
              <a:t> tenus. </a:t>
            </a:r>
            <a:r>
              <a:rPr lang="fr-BE" sz="1200" kern="1200" dirty="0" err="1">
                <a:solidFill>
                  <a:schemeClr val="tx1"/>
                </a:solidFill>
                <a:effectLst/>
                <a:latin typeface="+mn-lt"/>
                <a:ea typeface="+mn-ea"/>
                <a:cs typeface="+mn-cs"/>
              </a:rPr>
              <a:t>Généralement</a:t>
            </a:r>
            <a:r>
              <a:rPr lang="fr-BE" sz="1200" kern="1200" dirty="0">
                <a:solidFill>
                  <a:schemeClr val="tx1"/>
                </a:solidFill>
                <a:effectLst/>
                <a:latin typeface="+mn-lt"/>
                <a:ea typeface="+mn-ea"/>
                <a:cs typeface="+mn-cs"/>
              </a:rPr>
              <a:t> </a:t>
            </a:r>
            <a:r>
              <a:rPr lang="fr-BE" sz="1200" kern="1200" dirty="0" err="1">
                <a:solidFill>
                  <a:schemeClr val="tx1"/>
                </a:solidFill>
                <a:effectLst/>
                <a:latin typeface="+mn-lt"/>
                <a:ea typeface="+mn-ea"/>
                <a:cs typeface="+mn-cs"/>
              </a:rPr>
              <a:t>établi</a:t>
            </a:r>
            <a:r>
              <a:rPr lang="fr-BE" sz="1200" kern="1200" dirty="0">
                <a:solidFill>
                  <a:schemeClr val="tx1"/>
                </a:solidFill>
                <a:effectLst/>
                <a:latin typeface="+mn-lt"/>
                <a:ea typeface="+mn-ea"/>
                <a:cs typeface="+mn-cs"/>
              </a:rPr>
              <a:t> hors du pays concerné par les crimes commis, il risque de rester peu visible pour la population et les victimes en raison de la distance </a:t>
            </a:r>
            <a:r>
              <a:rPr lang="fr-BE" sz="1200" kern="1200" dirty="0" err="1">
                <a:solidFill>
                  <a:schemeClr val="tx1"/>
                </a:solidFill>
                <a:effectLst/>
                <a:latin typeface="+mn-lt"/>
                <a:ea typeface="+mn-ea"/>
                <a:cs typeface="+mn-cs"/>
              </a:rPr>
              <a:t>géographique</a:t>
            </a:r>
            <a:r>
              <a:rPr lang="fr-BE" sz="1200" kern="1200" dirty="0">
                <a:solidFill>
                  <a:schemeClr val="tx1"/>
                </a:solidFill>
                <a:effectLst/>
                <a:latin typeface="+mn-lt"/>
                <a:ea typeface="+mn-ea"/>
                <a:cs typeface="+mn-cs"/>
              </a:rPr>
              <a:t> et d’une faible </a:t>
            </a:r>
            <a:r>
              <a:rPr lang="fr-BE" sz="1200" kern="1200" dirty="0" err="1">
                <a:solidFill>
                  <a:schemeClr val="tx1"/>
                </a:solidFill>
                <a:effectLst/>
                <a:latin typeface="+mn-lt"/>
                <a:ea typeface="+mn-ea"/>
                <a:cs typeface="+mn-cs"/>
              </a:rPr>
              <a:t>compréhension</a:t>
            </a:r>
            <a:r>
              <a:rPr lang="fr-BE" sz="1200" kern="1200" dirty="0">
                <a:solidFill>
                  <a:schemeClr val="tx1"/>
                </a:solidFill>
                <a:effectLst/>
                <a:latin typeface="+mn-lt"/>
                <a:ea typeface="+mn-ea"/>
                <a:cs typeface="+mn-cs"/>
              </a:rPr>
              <a:t> de ses </a:t>
            </a:r>
            <a:r>
              <a:rPr lang="fr-BE" sz="1200" kern="1200" dirty="0" err="1">
                <a:solidFill>
                  <a:schemeClr val="tx1"/>
                </a:solidFill>
                <a:effectLst/>
                <a:latin typeface="+mn-lt"/>
                <a:ea typeface="+mn-ea"/>
                <a:cs typeface="+mn-cs"/>
              </a:rPr>
              <a:t>procédures</a:t>
            </a:r>
            <a:r>
              <a:rPr lang="fr-BE" sz="1200" kern="1200" dirty="0">
                <a:solidFill>
                  <a:schemeClr val="tx1"/>
                </a:solidFill>
                <a:effectLst/>
                <a:latin typeface="+mn-lt"/>
                <a:ea typeface="+mn-ea"/>
                <a:cs typeface="+mn-cs"/>
              </a:rPr>
              <a:t>. Il ne peut contribuer qu’indirectement et de </a:t>
            </a:r>
            <a:r>
              <a:rPr lang="fr-BE" sz="1200" kern="1200" dirty="0" err="1">
                <a:solidFill>
                  <a:schemeClr val="tx1"/>
                </a:solidFill>
                <a:effectLst/>
                <a:latin typeface="+mn-lt"/>
                <a:ea typeface="+mn-ea"/>
                <a:cs typeface="+mn-cs"/>
              </a:rPr>
              <a:t>façon</a:t>
            </a:r>
            <a:r>
              <a:rPr lang="fr-BE" sz="1200" kern="1200" dirty="0">
                <a:solidFill>
                  <a:schemeClr val="tx1"/>
                </a:solidFill>
                <a:effectLst/>
                <a:latin typeface="+mn-lt"/>
                <a:ea typeface="+mn-ea"/>
                <a:cs typeface="+mn-cs"/>
              </a:rPr>
              <a:t> </a:t>
            </a:r>
            <a:r>
              <a:rPr lang="fr-BE" sz="1200" kern="1200" dirty="0" err="1">
                <a:solidFill>
                  <a:schemeClr val="tx1"/>
                </a:solidFill>
                <a:effectLst/>
                <a:latin typeface="+mn-lt"/>
                <a:ea typeface="+mn-ea"/>
                <a:cs typeface="+mn-cs"/>
              </a:rPr>
              <a:t>limitée</a:t>
            </a:r>
            <a:r>
              <a:rPr lang="fr-BE" sz="1200" kern="1200" dirty="0">
                <a:solidFill>
                  <a:schemeClr val="tx1"/>
                </a:solidFill>
                <a:effectLst/>
                <a:latin typeface="+mn-lt"/>
                <a:ea typeface="+mn-ea"/>
                <a:cs typeface="+mn-cs"/>
              </a:rPr>
              <a:t> au renforcement des </a:t>
            </a:r>
            <a:r>
              <a:rPr lang="fr-BE" sz="1200" kern="1200" dirty="0" err="1">
                <a:solidFill>
                  <a:schemeClr val="tx1"/>
                </a:solidFill>
                <a:effectLst/>
                <a:latin typeface="+mn-lt"/>
                <a:ea typeface="+mn-ea"/>
                <a:cs typeface="+mn-cs"/>
              </a:rPr>
              <a:t>capacités</a:t>
            </a:r>
            <a:r>
              <a:rPr lang="fr-BE" sz="1200" kern="1200" dirty="0">
                <a:solidFill>
                  <a:schemeClr val="tx1"/>
                </a:solidFill>
                <a:effectLst/>
                <a:latin typeface="+mn-lt"/>
                <a:ea typeface="+mn-ea"/>
                <a:cs typeface="+mn-cs"/>
              </a:rPr>
              <a:t> du </a:t>
            </a:r>
            <a:r>
              <a:rPr lang="fr-BE" sz="1200" kern="1200" dirty="0" err="1">
                <a:solidFill>
                  <a:schemeClr val="tx1"/>
                </a:solidFill>
                <a:effectLst/>
                <a:latin typeface="+mn-lt"/>
                <a:ea typeface="+mn-ea"/>
                <a:cs typeface="+mn-cs"/>
              </a:rPr>
              <a:t>système</a:t>
            </a:r>
            <a:r>
              <a:rPr lang="fr-BE" sz="1200" kern="1200" dirty="0">
                <a:solidFill>
                  <a:schemeClr val="tx1"/>
                </a:solidFill>
                <a:effectLst/>
                <a:latin typeface="+mn-lt"/>
                <a:ea typeface="+mn-ea"/>
                <a:cs typeface="+mn-cs"/>
              </a:rPr>
              <a:t> judiciaire national. Finalement, il exige une implication directe et importante du Conseil de </a:t>
            </a:r>
            <a:r>
              <a:rPr lang="fr-BE" sz="1200" kern="1200" dirty="0" err="1">
                <a:solidFill>
                  <a:schemeClr val="tx1"/>
                </a:solidFill>
                <a:effectLst/>
                <a:latin typeface="+mn-lt"/>
                <a:ea typeface="+mn-ea"/>
                <a:cs typeface="+mn-cs"/>
              </a:rPr>
              <a:t>sécurite</a:t>
            </a:r>
            <a:r>
              <a:rPr lang="fr-BE" sz="1200" kern="1200" dirty="0">
                <a:solidFill>
                  <a:schemeClr val="tx1"/>
                </a:solidFill>
                <a:effectLst/>
                <a:latin typeface="+mn-lt"/>
                <a:ea typeface="+mn-ea"/>
                <a:cs typeface="+mn-cs"/>
              </a:rPr>
              <a:t>́. </a:t>
            </a:r>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26</a:t>
            </a:fld>
            <a:endParaRPr lang="fr-FR"/>
          </a:p>
        </p:txBody>
      </p:sp>
    </p:spTree>
    <p:extLst>
      <p:ext uri="{BB962C8B-B14F-4D97-AF65-F5344CB8AC3E}">
        <p14:creationId xmlns:p14="http://schemas.microsoft.com/office/powerpoint/2010/main" val="2072781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27</a:t>
            </a:fld>
            <a:endParaRPr lang="fr-FR"/>
          </a:p>
        </p:txBody>
      </p:sp>
    </p:spTree>
    <p:extLst>
      <p:ext uri="{BB962C8B-B14F-4D97-AF65-F5344CB8AC3E}">
        <p14:creationId xmlns:p14="http://schemas.microsoft.com/office/powerpoint/2010/main" val="2290151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30</a:t>
            </a:fld>
            <a:endParaRPr lang="fr-FR"/>
          </a:p>
        </p:txBody>
      </p:sp>
    </p:spTree>
    <p:extLst>
      <p:ext uri="{BB962C8B-B14F-4D97-AF65-F5344CB8AC3E}">
        <p14:creationId xmlns:p14="http://schemas.microsoft.com/office/powerpoint/2010/main" val="3037603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31</a:t>
            </a:fld>
            <a:endParaRPr lang="fr-FR"/>
          </a:p>
        </p:txBody>
      </p:sp>
    </p:spTree>
    <p:extLst>
      <p:ext uri="{BB962C8B-B14F-4D97-AF65-F5344CB8AC3E}">
        <p14:creationId xmlns:p14="http://schemas.microsoft.com/office/powerpoint/2010/main" val="1870355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F2ABDCA-0B21-6E44-89BA-D6E4BF6CBD48}" type="slidenum">
              <a:rPr lang="fr-FR" smtClean="0"/>
              <a:t>32</a:t>
            </a:fld>
            <a:endParaRPr lang="fr-FR"/>
          </a:p>
        </p:txBody>
      </p:sp>
    </p:spTree>
    <p:extLst>
      <p:ext uri="{BB962C8B-B14F-4D97-AF65-F5344CB8AC3E}">
        <p14:creationId xmlns:p14="http://schemas.microsoft.com/office/powerpoint/2010/main" val="156796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829FB93-0430-D94C-A72E-BE2F230AEF64}" type="datetimeFigureOut">
              <a:rPr lang="fr-FR" smtClean="0"/>
              <a:t>18/02/2020</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B5DD988-A994-B047-95B2-4901E1F90E27}" type="slidenum">
              <a:rPr lang="fr-FR" smtClean="0"/>
              <a:t>‹N°›</a:t>
            </a:fld>
            <a:endParaRPr lang="fr-F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805995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29FB93-0430-D94C-A72E-BE2F230AEF64}" type="datetimeFigureOut">
              <a:rPr lang="fr-FR" smtClean="0"/>
              <a:t>18/02/2020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5DD988-A994-B047-95B2-4901E1F90E27}" type="slidenum">
              <a:rPr lang="fr-FR" smtClean="0"/>
              <a:t>‹N°›</a:t>
            </a:fld>
            <a:endParaRPr lang="fr-FR"/>
          </a:p>
        </p:txBody>
      </p:sp>
    </p:spTree>
    <p:extLst>
      <p:ext uri="{BB962C8B-B14F-4D97-AF65-F5344CB8AC3E}">
        <p14:creationId xmlns:p14="http://schemas.microsoft.com/office/powerpoint/2010/main" val="217099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29FB93-0430-D94C-A72E-BE2F230AEF64}" type="datetimeFigureOut">
              <a:rPr lang="fr-FR" smtClean="0"/>
              <a:t>18/02/2020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5DD988-A994-B047-95B2-4901E1F90E27}" type="slidenum">
              <a:rPr lang="fr-FR" smtClean="0"/>
              <a:t>‹N°›</a:t>
            </a:fld>
            <a:endParaRPr lang="fr-FR"/>
          </a:p>
        </p:txBody>
      </p:sp>
    </p:spTree>
    <p:extLst>
      <p:ext uri="{BB962C8B-B14F-4D97-AF65-F5344CB8AC3E}">
        <p14:creationId xmlns:p14="http://schemas.microsoft.com/office/powerpoint/2010/main" val="101257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29FB93-0430-D94C-A72E-BE2F230AEF64}" type="datetimeFigureOut">
              <a:rPr lang="fr-FR" smtClean="0"/>
              <a:t>18/02/2020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5DD988-A994-B047-95B2-4901E1F90E27}" type="slidenum">
              <a:rPr lang="fr-FR" smtClean="0"/>
              <a:t>‹N°›</a:t>
            </a:fld>
            <a:endParaRPr lang="fr-FR"/>
          </a:p>
        </p:txBody>
      </p:sp>
    </p:spTree>
    <p:extLst>
      <p:ext uri="{BB962C8B-B14F-4D97-AF65-F5344CB8AC3E}">
        <p14:creationId xmlns:p14="http://schemas.microsoft.com/office/powerpoint/2010/main" val="200043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829FB93-0430-D94C-A72E-BE2F230AEF64}" type="datetimeFigureOut">
              <a:rPr lang="fr-FR" smtClean="0"/>
              <a:t>18/02/2020</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B5DD988-A994-B047-95B2-4901E1F90E27}"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439986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829FB93-0430-D94C-A72E-BE2F230AEF64}" type="datetimeFigureOut">
              <a:rPr lang="fr-FR" smtClean="0"/>
              <a:t>18/02/2020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5DD988-A994-B047-95B2-4901E1F90E27}" type="slidenum">
              <a:rPr lang="fr-FR" smtClean="0"/>
              <a:t>‹N°›</a:t>
            </a:fld>
            <a:endParaRPr lang="fr-FR"/>
          </a:p>
        </p:txBody>
      </p:sp>
    </p:spTree>
    <p:extLst>
      <p:ext uri="{BB962C8B-B14F-4D97-AF65-F5344CB8AC3E}">
        <p14:creationId xmlns:p14="http://schemas.microsoft.com/office/powerpoint/2010/main" val="47474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829FB93-0430-D94C-A72E-BE2F230AEF64}" type="datetimeFigureOut">
              <a:rPr lang="fr-FR" smtClean="0"/>
              <a:t>18/02/2020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5DD988-A994-B047-95B2-4901E1F90E27}" type="slidenum">
              <a:rPr lang="fr-FR" smtClean="0"/>
              <a:t>‹N°›</a:t>
            </a:fld>
            <a:endParaRPr lang="fr-FR"/>
          </a:p>
        </p:txBody>
      </p:sp>
    </p:spTree>
    <p:extLst>
      <p:ext uri="{BB962C8B-B14F-4D97-AF65-F5344CB8AC3E}">
        <p14:creationId xmlns:p14="http://schemas.microsoft.com/office/powerpoint/2010/main" val="474617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829FB93-0430-D94C-A72E-BE2F230AEF64}" type="datetimeFigureOut">
              <a:rPr lang="fr-FR" smtClean="0"/>
              <a:t>18/02/2020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5DD988-A994-B047-95B2-4901E1F90E27}" type="slidenum">
              <a:rPr lang="fr-FR" smtClean="0"/>
              <a:t>‹N°›</a:t>
            </a:fld>
            <a:endParaRPr lang="fr-FR"/>
          </a:p>
        </p:txBody>
      </p:sp>
    </p:spTree>
    <p:extLst>
      <p:ext uri="{BB962C8B-B14F-4D97-AF65-F5344CB8AC3E}">
        <p14:creationId xmlns:p14="http://schemas.microsoft.com/office/powerpoint/2010/main" val="212323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9FB93-0430-D94C-A72E-BE2F230AEF64}" type="datetimeFigureOut">
              <a:rPr lang="fr-FR" smtClean="0"/>
              <a:t>18/02/2020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5DD988-A994-B047-95B2-4901E1F90E27}" type="slidenum">
              <a:rPr lang="fr-FR" smtClean="0"/>
              <a:t>‹N°›</a:t>
            </a:fld>
            <a:endParaRPr lang="fr-FR"/>
          </a:p>
        </p:txBody>
      </p:sp>
    </p:spTree>
    <p:extLst>
      <p:ext uri="{BB962C8B-B14F-4D97-AF65-F5344CB8AC3E}">
        <p14:creationId xmlns:p14="http://schemas.microsoft.com/office/powerpoint/2010/main" val="27265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829FB93-0430-D94C-A72E-BE2F230AEF64}" type="datetimeFigureOut">
              <a:rPr lang="fr-FR" smtClean="0"/>
              <a:t>18/02/2020</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B5DD988-A994-B047-95B2-4901E1F90E27}"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957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829FB93-0430-D94C-A72E-BE2F230AEF64}" type="datetimeFigureOut">
              <a:rPr lang="fr-FR" smtClean="0"/>
              <a:t>18/02/2020</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B5DD988-A994-B047-95B2-4901E1F90E27}"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1996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829FB93-0430-D94C-A72E-BE2F230AEF64}" type="datetimeFigureOut">
              <a:rPr lang="fr-FR" smtClean="0"/>
              <a:t>18/02/2020</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B5DD988-A994-B047-95B2-4901E1F90E27}"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344812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icc-cpi.int/Pages/item.aspx?name=pr1288&amp;ln=f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www.desc-wondo.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34901E-DFF1-704E-B3DC-0F6DCC39C880}"/>
              </a:ext>
            </a:extLst>
          </p:cNvPr>
          <p:cNvSpPr>
            <a:spLocks noGrp="1"/>
          </p:cNvSpPr>
          <p:nvPr>
            <p:ph type="ctrTitle"/>
          </p:nvPr>
        </p:nvSpPr>
        <p:spPr>
          <a:xfrm>
            <a:off x="1915128" y="1349115"/>
            <a:ext cx="8361229" cy="2537565"/>
          </a:xfrm>
        </p:spPr>
        <p:txBody>
          <a:bodyPr/>
          <a:lstStyle/>
          <a:p>
            <a:r>
              <a:rPr lang="fr-BE" sz="5400" b="1" dirty="0">
                <a:solidFill>
                  <a:schemeClr val="accent6">
                    <a:lumMod val="75000"/>
                  </a:schemeClr>
                </a:solidFill>
              </a:rPr>
              <a:t>RAPPORT</a:t>
            </a:r>
            <a:r>
              <a:rPr lang="fr-BE" sz="5400" b="1" dirty="0"/>
              <a:t> </a:t>
            </a:r>
            <a:r>
              <a:rPr lang="fr-BE" sz="5400" b="1" dirty="0">
                <a:solidFill>
                  <a:schemeClr val="accent6">
                    <a:lumMod val="75000"/>
                  </a:schemeClr>
                </a:solidFill>
              </a:rPr>
              <a:t>MAPPING</a:t>
            </a:r>
            <a:r>
              <a:rPr lang="fr-BE" sz="5400" b="1" dirty="0"/>
              <a:t> </a:t>
            </a:r>
            <a:r>
              <a:rPr lang="fr-BE" sz="5400" b="1" dirty="0">
                <a:solidFill>
                  <a:schemeClr val="accent6">
                    <a:lumMod val="75000"/>
                  </a:schemeClr>
                </a:solidFill>
              </a:rPr>
              <a:t>RDC : UN INSTRUMENT POUR LA FIN DE L'IMPUNITÉ?</a:t>
            </a:r>
            <a:endParaRPr lang="fr-FR" sz="5400" b="1" dirty="0">
              <a:solidFill>
                <a:schemeClr val="accent6">
                  <a:lumMod val="75000"/>
                </a:schemeClr>
              </a:solidFill>
            </a:endParaRPr>
          </a:p>
        </p:txBody>
      </p:sp>
      <p:sp>
        <p:nvSpPr>
          <p:cNvPr id="3" name="Sous-titre 2">
            <a:extLst>
              <a:ext uri="{FF2B5EF4-FFF2-40B4-BE49-F238E27FC236}">
                <a16:creationId xmlns:a16="http://schemas.microsoft.com/office/drawing/2014/main" id="{FC64D8AF-5A81-004F-9A71-FAD989991965}"/>
              </a:ext>
            </a:extLst>
          </p:cNvPr>
          <p:cNvSpPr>
            <a:spLocks noGrp="1"/>
          </p:cNvSpPr>
          <p:nvPr>
            <p:ph type="subTitle" idx="1"/>
          </p:nvPr>
        </p:nvSpPr>
        <p:spPr>
          <a:xfrm>
            <a:off x="2679906" y="3956279"/>
            <a:ext cx="6831673" cy="1680023"/>
          </a:xfrm>
        </p:spPr>
        <p:txBody>
          <a:bodyPr>
            <a:normAutofit fontScale="77500" lnSpcReduction="20000"/>
          </a:bodyPr>
          <a:lstStyle/>
          <a:p>
            <a:r>
              <a:rPr lang="fr-FR" sz="2800" b="1" dirty="0">
                <a:solidFill>
                  <a:srgbClr val="0070C0"/>
                </a:solidFill>
              </a:rPr>
              <a:t>RAPPORT INTRODUCTIF</a:t>
            </a:r>
          </a:p>
          <a:p>
            <a:r>
              <a:rPr lang="fr-FR" sz="2800" b="1" dirty="0">
                <a:solidFill>
                  <a:srgbClr val="0070C0"/>
                </a:solidFill>
              </a:rPr>
              <a:t>Etat de la mise en œuvre des mécanismes de justice transitionnelle</a:t>
            </a:r>
          </a:p>
          <a:p>
            <a:r>
              <a:rPr lang="fr-FR" sz="2800" b="1" dirty="0">
                <a:solidFill>
                  <a:srgbClr val="0070C0"/>
                </a:solidFill>
              </a:rPr>
              <a:t> </a:t>
            </a:r>
          </a:p>
          <a:p>
            <a:r>
              <a:rPr lang="fr-FR" sz="2800" b="1" dirty="0">
                <a:solidFill>
                  <a:srgbClr val="0070C0"/>
                </a:solidFill>
              </a:rPr>
              <a:t>Prof. Luc HENKINBRANT</a:t>
            </a:r>
          </a:p>
        </p:txBody>
      </p:sp>
    </p:spTree>
    <p:extLst>
      <p:ext uri="{BB962C8B-B14F-4D97-AF65-F5344CB8AC3E}">
        <p14:creationId xmlns:p14="http://schemas.microsoft.com/office/powerpoint/2010/main" val="404996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F2B16F-750D-C248-B57E-3B322B7ECA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CADC1B5-9227-A242-B9DB-69CC65CB6948}"/>
              </a:ext>
            </a:extLst>
          </p:cNvPr>
          <p:cNvSpPr>
            <a:spLocks noGrp="1"/>
          </p:cNvSpPr>
          <p:nvPr>
            <p:ph idx="1"/>
          </p:nvPr>
        </p:nvSpPr>
        <p:spPr>
          <a:xfrm>
            <a:off x="960895" y="154982"/>
            <a:ext cx="11050291" cy="6703017"/>
          </a:xfrm>
        </p:spPr>
        <p:txBody>
          <a:bodyPr>
            <a:normAutofit lnSpcReduction="10000"/>
          </a:bodyPr>
          <a:lstStyle/>
          <a:p>
            <a:pPr lvl="0"/>
            <a:r>
              <a:rPr lang="fr-BE" sz="2200" dirty="0"/>
              <a:t>À compter du </a:t>
            </a:r>
            <a:r>
              <a:rPr lang="fr-BE" sz="2200" b="1" u="sng" dirty="0"/>
              <a:t>22 </a:t>
            </a:r>
            <a:r>
              <a:rPr lang="fr-BE" sz="2200" b="1" u="sng" dirty="0" err="1"/>
              <a:t>décembre</a:t>
            </a:r>
            <a:r>
              <a:rPr lang="fr-BE" sz="2200" b="1" u="sng" dirty="0"/>
              <a:t> 2002 </a:t>
            </a:r>
            <a:r>
              <a:rPr lang="fr-BE" sz="2200" dirty="0"/>
              <a:t>et pendant plusieurs mois, des </a:t>
            </a:r>
            <a:r>
              <a:rPr lang="fr-BE" sz="2200" dirty="0" err="1">
                <a:highlight>
                  <a:srgbClr val="FFFF00"/>
                </a:highlight>
              </a:rPr>
              <a:t>Mayi-Mayi</a:t>
            </a:r>
            <a:r>
              <a:rPr lang="fr-BE" sz="2200" dirty="0"/>
              <a:t> ont lancé à partir de pirogues des bombes artisanales sur la </a:t>
            </a:r>
            <a:r>
              <a:rPr lang="fr-BE" sz="2200" dirty="0" err="1"/>
              <a:t>localite</a:t>
            </a:r>
            <a:r>
              <a:rPr lang="fr-BE" sz="2200" dirty="0"/>
              <a:t>́ de Baraka, dans le territoire de </a:t>
            </a:r>
            <a:r>
              <a:rPr lang="fr-BE" sz="2200" dirty="0" err="1"/>
              <a:t>Fizi</a:t>
            </a:r>
            <a:r>
              <a:rPr lang="fr-BE" sz="2200" dirty="0"/>
              <a:t>, </a:t>
            </a:r>
            <a:r>
              <a:rPr lang="fr-BE" sz="2200" dirty="0">
                <a:highlight>
                  <a:srgbClr val="C0C0C0"/>
                </a:highlight>
              </a:rPr>
              <a:t>tuant au moins 17 personnes et </a:t>
            </a:r>
            <a:r>
              <a:rPr lang="fr-BE" sz="2200" dirty="0" err="1">
                <a:highlight>
                  <a:srgbClr val="C0C0C0"/>
                </a:highlight>
              </a:rPr>
              <a:t>détruisant</a:t>
            </a:r>
            <a:r>
              <a:rPr lang="fr-BE" sz="2200" dirty="0">
                <a:highlight>
                  <a:srgbClr val="C0C0C0"/>
                </a:highlight>
              </a:rPr>
              <a:t> au moins 40 maisons</a:t>
            </a:r>
            <a:r>
              <a:rPr lang="fr-BE" sz="2200" dirty="0"/>
              <a:t>. Ces bombardements n’ont jamais pris pour cibles des objectifs militaires. Les </a:t>
            </a:r>
            <a:r>
              <a:rPr lang="fr-BE" sz="2200" dirty="0" err="1"/>
              <a:t>Mayi-Mayi</a:t>
            </a:r>
            <a:r>
              <a:rPr lang="fr-BE" sz="2200" dirty="0"/>
              <a:t> visaient en effet les populations civiles afin de les forcer à quitter la zone sous </a:t>
            </a:r>
            <a:r>
              <a:rPr lang="fr-BE" sz="2200" dirty="0" err="1"/>
              <a:t>contrôle</a:t>
            </a:r>
            <a:r>
              <a:rPr lang="fr-BE" sz="2200" dirty="0"/>
              <a:t> du RCD-Goma. </a:t>
            </a:r>
          </a:p>
          <a:p>
            <a:pPr lvl="0"/>
            <a:r>
              <a:rPr lang="fr-BE" sz="2200" dirty="0"/>
              <a:t>Dans la nuit du </a:t>
            </a:r>
            <a:r>
              <a:rPr lang="fr-BE" sz="2200" b="1" u="sng" dirty="0"/>
              <a:t>22 au 23 </a:t>
            </a:r>
            <a:r>
              <a:rPr lang="fr-BE" sz="2200" b="1" u="sng" dirty="0" err="1"/>
              <a:t>décembre</a:t>
            </a:r>
            <a:r>
              <a:rPr lang="fr-BE" sz="2200" b="1" u="sng" dirty="0"/>
              <a:t> 1997</a:t>
            </a:r>
            <a:r>
              <a:rPr lang="fr-BE" sz="2200" dirty="0"/>
              <a:t>, des militaires des </a:t>
            </a:r>
            <a:r>
              <a:rPr lang="fr-BE" sz="2200" dirty="0">
                <a:highlight>
                  <a:srgbClr val="FFFF00"/>
                </a:highlight>
              </a:rPr>
              <a:t>FAC/APR </a:t>
            </a:r>
            <a:r>
              <a:rPr lang="fr-BE" sz="2200" dirty="0"/>
              <a:t>ont </a:t>
            </a:r>
            <a:r>
              <a:rPr lang="fr-BE" sz="2200" dirty="0">
                <a:highlight>
                  <a:srgbClr val="C0C0C0"/>
                </a:highlight>
              </a:rPr>
              <a:t>tué 22 civils </a:t>
            </a:r>
            <a:r>
              <a:rPr lang="fr-BE" sz="2200" dirty="0"/>
              <a:t>au niveau du centre commercial de </a:t>
            </a:r>
            <a:r>
              <a:rPr lang="fr-BE" sz="2200" dirty="0" err="1"/>
              <a:t>Bulambika</a:t>
            </a:r>
            <a:r>
              <a:rPr lang="fr-BE" sz="2200" dirty="0"/>
              <a:t>, situé à </a:t>
            </a:r>
            <a:r>
              <a:rPr lang="fr-BE" sz="2200" dirty="0" err="1"/>
              <a:t>Bunyakiri</a:t>
            </a:r>
            <a:r>
              <a:rPr lang="fr-BE" sz="2200" dirty="0"/>
              <a:t>, dans le territoire de </a:t>
            </a:r>
            <a:r>
              <a:rPr lang="fr-BE" sz="2200" dirty="0" err="1"/>
              <a:t>Kalehe</a:t>
            </a:r>
            <a:r>
              <a:rPr lang="fr-BE" sz="2200" dirty="0"/>
              <a:t>. Les victimes </a:t>
            </a:r>
            <a:r>
              <a:rPr lang="fr-BE" sz="2200" dirty="0" err="1"/>
              <a:t>étaient</a:t>
            </a:r>
            <a:r>
              <a:rPr lang="fr-BE" sz="2200" dirty="0"/>
              <a:t> </a:t>
            </a:r>
            <a:r>
              <a:rPr lang="fr-BE" sz="2200" dirty="0" err="1"/>
              <a:t>accusées</a:t>
            </a:r>
            <a:r>
              <a:rPr lang="fr-BE" sz="2200" dirty="0"/>
              <a:t> de soutenir les </a:t>
            </a:r>
            <a:r>
              <a:rPr lang="fr-BE" sz="2200" dirty="0" err="1"/>
              <a:t>Mayi-Mayi</a:t>
            </a:r>
            <a:r>
              <a:rPr lang="fr-BE" sz="2200" dirty="0"/>
              <a:t> qui avaient occupé jusque là le village. </a:t>
            </a:r>
          </a:p>
          <a:p>
            <a:pPr lvl="0"/>
            <a:r>
              <a:rPr lang="fr-BE" sz="2200" dirty="0"/>
              <a:t>Aux alentours du </a:t>
            </a:r>
            <a:r>
              <a:rPr lang="fr-BE" sz="2200" b="1" u="sng" dirty="0"/>
              <a:t>23 </a:t>
            </a:r>
            <a:r>
              <a:rPr lang="fr-BE" sz="2200" b="1" u="sng" dirty="0" err="1"/>
              <a:t>décembre</a:t>
            </a:r>
            <a:r>
              <a:rPr lang="fr-BE" sz="2200" b="1" u="sng" dirty="0"/>
              <a:t> 1996</a:t>
            </a:r>
            <a:r>
              <a:rPr lang="fr-BE" sz="2200" dirty="0"/>
              <a:t>, des </a:t>
            </a:r>
            <a:r>
              <a:rPr lang="fr-BE" sz="2200" dirty="0" err="1"/>
              <a:t>éléments</a:t>
            </a:r>
            <a:r>
              <a:rPr lang="fr-BE" sz="2200" dirty="0"/>
              <a:t> de </a:t>
            </a:r>
            <a:r>
              <a:rPr lang="fr-BE" sz="2200" dirty="0">
                <a:highlight>
                  <a:srgbClr val="FFFF00"/>
                </a:highlight>
              </a:rPr>
              <a:t>l'AFDL/APR </a:t>
            </a:r>
            <a:r>
              <a:rPr lang="fr-BE" sz="2200" dirty="0"/>
              <a:t>ont </a:t>
            </a:r>
            <a:r>
              <a:rPr lang="fr-BE" sz="2200" dirty="0">
                <a:highlight>
                  <a:srgbClr val="C0C0C0"/>
                </a:highlight>
              </a:rPr>
              <a:t>tué plus de 460 civils banyarwanda hutu, en </a:t>
            </a:r>
            <a:r>
              <a:rPr lang="fr-BE" sz="2200" dirty="0" err="1">
                <a:highlight>
                  <a:srgbClr val="C0C0C0"/>
                </a:highlight>
              </a:rPr>
              <a:t>majorite</a:t>
            </a:r>
            <a:r>
              <a:rPr lang="fr-BE" sz="2200" dirty="0">
                <a:highlight>
                  <a:srgbClr val="C0C0C0"/>
                </a:highlight>
              </a:rPr>
              <a:t>́ des hommes</a:t>
            </a:r>
            <a:r>
              <a:rPr lang="fr-BE" sz="2200" dirty="0"/>
              <a:t>, dans le village de </a:t>
            </a:r>
            <a:r>
              <a:rPr lang="fr-BE" sz="2200" dirty="0" err="1"/>
              <a:t>Kausa</a:t>
            </a:r>
            <a:r>
              <a:rPr lang="fr-BE" sz="2200" dirty="0"/>
              <a:t>, </a:t>
            </a:r>
            <a:r>
              <a:rPr lang="fr-BE" sz="2200" dirty="0" err="1"/>
              <a:t>près</a:t>
            </a:r>
            <a:r>
              <a:rPr lang="fr-BE" sz="2200" dirty="0"/>
              <a:t> de la </a:t>
            </a:r>
            <a:r>
              <a:rPr lang="fr-BE" sz="2200" dirty="0" err="1"/>
              <a:t>localite</a:t>
            </a:r>
            <a:r>
              <a:rPr lang="fr-BE" sz="2200" dirty="0"/>
              <a:t>́ de </a:t>
            </a:r>
            <a:r>
              <a:rPr lang="fr-BE" sz="2200" dirty="0" err="1"/>
              <a:t>Nyamitaba</a:t>
            </a:r>
            <a:r>
              <a:rPr lang="fr-BE" sz="2200" dirty="0"/>
              <a:t>. À leur </a:t>
            </a:r>
            <a:r>
              <a:rPr lang="fr-BE" sz="2200" dirty="0" err="1"/>
              <a:t>arrivée</a:t>
            </a:r>
            <a:r>
              <a:rPr lang="fr-BE" sz="2200" dirty="0"/>
              <a:t>, les militaires ont expliqué qu’ils ne cherchaient que les </a:t>
            </a:r>
            <a:r>
              <a:rPr lang="fr-BE" sz="2200" dirty="0" err="1"/>
              <a:t>Interahamwe</a:t>
            </a:r>
            <a:r>
              <a:rPr lang="fr-BE" sz="2200" dirty="0"/>
              <a:t> et qu’ils venaient pour </a:t>
            </a:r>
            <a:r>
              <a:rPr lang="fr-BE" sz="2200" dirty="0" err="1"/>
              <a:t>réconcilier</a:t>
            </a:r>
            <a:r>
              <a:rPr lang="fr-BE" sz="2200" dirty="0"/>
              <a:t> les </a:t>
            </a:r>
            <a:r>
              <a:rPr lang="fr-BE" sz="2200" dirty="0" err="1"/>
              <a:t>communautés</a:t>
            </a:r>
            <a:r>
              <a:rPr lang="fr-BE" sz="2200" dirty="0"/>
              <a:t>. Ils ont ensuite </a:t>
            </a:r>
            <a:r>
              <a:rPr lang="fr-BE" sz="2200" dirty="0" err="1"/>
              <a:t>appele</a:t>
            </a:r>
            <a:r>
              <a:rPr lang="fr-BE" sz="2200" dirty="0"/>
              <a:t>́ la population à se rassembler sur la place du village afin d’assister à une </a:t>
            </a:r>
            <a:r>
              <a:rPr lang="fr-BE" sz="2200" dirty="0" err="1"/>
              <a:t>réunion</a:t>
            </a:r>
            <a:r>
              <a:rPr lang="fr-BE" sz="2200" dirty="0"/>
              <a:t>. Ils ont alors tiré des coups de feu puis ligoté les civils. Certains ont </a:t>
            </a:r>
            <a:r>
              <a:rPr lang="fr-BE" sz="2200" dirty="0" err="1"/>
              <a:t>éte</a:t>
            </a:r>
            <a:r>
              <a:rPr lang="fr-BE" sz="2200" dirty="0"/>
              <a:t>́ </a:t>
            </a:r>
            <a:r>
              <a:rPr lang="fr-BE" sz="2200" dirty="0" err="1"/>
              <a:t>enfermés</a:t>
            </a:r>
            <a:r>
              <a:rPr lang="fr-BE" sz="2200" dirty="0"/>
              <a:t> dans des </a:t>
            </a:r>
            <a:r>
              <a:rPr lang="fr-BE" sz="2200" dirty="0" err="1"/>
              <a:t>bâtiments</a:t>
            </a:r>
            <a:r>
              <a:rPr lang="fr-BE" sz="2200" dirty="0"/>
              <a:t>, d’autres ont </a:t>
            </a:r>
            <a:r>
              <a:rPr lang="fr-BE" sz="2200" dirty="0" err="1"/>
              <a:t>éte</a:t>
            </a:r>
            <a:r>
              <a:rPr lang="fr-BE" sz="2200" dirty="0"/>
              <a:t>́ </a:t>
            </a:r>
            <a:r>
              <a:rPr lang="fr-BE" sz="2200" dirty="0" err="1"/>
              <a:t>emmenés</a:t>
            </a:r>
            <a:r>
              <a:rPr lang="fr-BE" sz="2200" dirty="0"/>
              <a:t> dans les champs autour du village. D’autres enfin ont </a:t>
            </a:r>
            <a:r>
              <a:rPr lang="fr-BE" sz="2200" dirty="0" err="1"/>
              <a:t>éte</a:t>
            </a:r>
            <a:r>
              <a:rPr lang="fr-BE" sz="2200" dirty="0"/>
              <a:t>́ conduits sur la colline </a:t>
            </a:r>
            <a:r>
              <a:rPr lang="fr-BE" sz="2200" dirty="0" err="1"/>
              <a:t>Kanyabihanga</a:t>
            </a:r>
            <a:r>
              <a:rPr lang="fr-BE" sz="2200" dirty="0"/>
              <a:t>. Les victimes ont, pour la plupart, </a:t>
            </a:r>
            <a:r>
              <a:rPr lang="fr-BE" sz="2200" dirty="0" err="1"/>
              <a:t>éte</a:t>
            </a:r>
            <a:r>
              <a:rPr lang="fr-BE" sz="2200" dirty="0"/>
              <a:t>́ </a:t>
            </a:r>
            <a:r>
              <a:rPr lang="fr-BE" sz="2200" dirty="0" err="1"/>
              <a:t>tuées</a:t>
            </a:r>
            <a:r>
              <a:rPr lang="fr-BE" sz="2200" dirty="0"/>
              <a:t> à coups de marteau. Celles qui ont tenté de s’</a:t>
            </a:r>
            <a:r>
              <a:rPr lang="fr-BE" sz="2200" dirty="0" err="1"/>
              <a:t>échapper</a:t>
            </a:r>
            <a:r>
              <a:rPr lang="fr-BE" sz="2200" dirty="0"/>
              <a:t> ont </a:t>
            </a:r>
            <a:r>
              <a:rPr lang="fr-BE" sz="2200" dirty="0" err="1"/>
              <a:t>éte</a:t>
            </a:r>
            <a:r>
              <a:rPr lang="fr-BE" sz="2200" dirty="0"/>
              <a:t>́ </a:t>
            </a:r>
            <a:r>
              <a:rPr lang="fr-BE" sz="2200" dirty="0" err="1"/>
              <a:t>tuées</a:t>
            </a:r>
            <a:r>
              <a:rPr lang="fr-BE" sz="2200" dirty="0"/>
              <a:t> par balle. </a:t>
            </a:r>
            <a:r>
              <a:rPr lang="fr-BE" sz="2200" dirty="0" err="1"/>
              <a:t>Après</a:t>
            </a:r>
            <a:r>
              <a:rPr lang="fr-BE" sz="2200" dirty="0"/>
              <a:t> ce massacre, </a:t>
            </a:r>
            <a:r>
              <a:rPr lang="fr-BE" sz="2200" dirty="0">
                <a:highlight>
                  <a:srgbClr val="C0C0C0"/>
                </a:highlight>
              </a:rPr>
              <a:t>les militaires ont violé de nombreuses femmes</a:t>
            </a:r>
            <a:r>
              <a:rPr lang="fr-BE" sz="2200" dirty="0"/>
              <a:t>. Un grand nombre de femmes et d’enfants ainsi que des </a:t>
            </a:r>
            <a:r>
              <a:rPr lang="fr-BE" sz="2200" dirty="0" err="1"/>
              <a:t>réfugiés</a:t>
            </a:r>
            <a:r>
              <a:rPr lang="fr-BE" sz="2200" dirty="0"/>
              <a:t> rwandais </a:t>
            </a:r>
            <a:r>
              <a:rPr lang="fr-BE" sz="2200" dirty="0" err="1"/>
              <a:t>rescapés</a:t>
            </a:r>
            <a:r>
              <a:rPr lang="fr-BE" sz="2200" dirty="0"/>
              <a:t> du camp du </a:t>
            </a:r>
            <a:r>
              <a:rPr lang="fr-BE" sz="2200" dirty="0" err="1"/>
              <a:t>Mugunga</a:t>
            </a:r>
            <a:r>
              <a:rPr lang="fr-BE" sz="2200" dirty="0"/>
              <a:t> figuraient au rang des victimes .</a:t>
            </a:r>
          </a:p>
          <a:p>
            <a:endParaRPr lang="fr-FR" dirty="0"/>
          </a:p>
        </p:txBody>
      </p:sp>
    </p:spTree>
    <p:extLst>
      <p:ext uri="{BB962C8B-B14F-4D97-AF65-F5344CB8AC3E}">
        <p14:creationId xmlns:p14="http://schemas.microsoft.com/office/powerpoint/2010/main" val="3335090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663C4-F41D-A24F-851A-D2F47BFD419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18DE0F4-F0CE-AC47-9DB8-0C72C68C089A}"/>
              </a:ext>
            </a:extLst>
          </p:cNvPr>
          <p:cNvSpPr>
            <a:spLocks noGrp="1"/>
          </p:cNvSpPr>
          <p:nvPr>
            <p:ph idx="1"/>
          </p:nvPr>
        </p:nvSpPr>
        <p:spPr>
          <a:xfrm>
            <a:off x="838199" y="119921"/>
            <a:ext cx="11153931" cy="6738079"/>
          </a:xfrm>
        </p:spPr>
        <p:txBody>
          <a:bodyPr>
            <a:normAutofit fontScale="92500" lnSpcReduction="10000"/>
          </a:bodyPr>
          <a:lstStyle/>
          <a:p>
            <a:pPr lvl="0"/>
            <a:r>
              <a:rPr lang="fr-BE" dirty="0"/>
              <a:t>Le </a:t>
            </a:r>
            <a:r>
              <a:rPr lang="fr-BE" b="1" u="sng" dirty="0"/>
              <a:t>24 ou le 25 </a:t>
            </a:r>
            <a:r>
              <a:rPr lang="fr-BE" b="1" u="sng" dirty="0" err="1"/>
              <a:t>décembre</a:t>
            </a:r>
            <a:r>
              <a:rPr lang="fr-BE" b="1" u="sng" dirty="0"/>
              <a:t> 1996</a:t>
            </a:r>
            <a:r>
              <a:rPr lang="fr-BE" b="1" dirty="0"/>
              <a:t>, </a:t>
            </a:r>
            <a:r>
              <a:rPr lang="fr-BE" dirty="0"/>
              <a:t>des </a:t>
            </a:r>
            <a:r>
              <a:rPr lang="fr-BE" dirty="0" err="1"/>
              <a:t>éléments</a:t>
            </a:r>
            <a:r>
              <a:rPr lang="fr-BE" dirty="0"/>
              <a:t> de </a:t>
            </a:r>
            <a:r>
              <a:rPr lang="fr-BE" dirty="0">
                <a:highlight>
                  <a:srgbClr val="FFFF00"/>
                </a:highlight>
              </a:rPr>
              <a:t>l'AFDL/APR </a:t>
            </a:r>
            <a:r>
              <a:rPr lang="fr-BE" dirty="0"/>
              <a:t>venant de </a:t>
            </a:r>
            <a:r>
              <a:rPr lang="fr-BE" dirty="0" err="1"/>
              <a:t>Kilolirwe</a:t>
            </a:r>
            <a:r>
              <a:rPr lang="fr-BE" dirty="0"/>
              <a:t> ont </a:t>
            </a:r>
            <a:r>
              <a:rPr lang="fr-BE" dirty="0">
                <a:highlight>
                  <a:srgbClr val="C0C0C0"/>
                </a:highlight>
              </a:rPr>
              <a:t>tué </a:t>
            </a:r>
            <a:r>
              <a:rPr lang="fr-BE" dirty="0" err="1">
                <a:highlight>
                  <a:srgbClr val="C0C0C0"/>
                </a:highlight>
              </a:rPr>
              <a:t>près</a:t>
            </a:r>
            <a:r>
              <a:rPr lang="fr-BE" dirty="0">
                <a:highlight>
                  <a:srgbClr val="C0C0C0"/>
                </a:highlight>
              </a:rPr>
              <a:t> de 160 civils </a:t>
            </a:r>
            <a:r>
              <a:rPr lang="fr-BE" dirty="0"/>
              <a:t>à la paroisse de </a:t>
            </a:r>
            <a:r>
              <a:rPr lang="fr-BE" dirty="0" err="1"/>
              <a:t>Nyakariba</a:t>
            </a:r>
            <a:r>
              <a:rPr lang="fr-BE" dirty="0"/>
              <a:t>, dans le territoire de </a:t>
            </a:r>
            <a:r>
              <a:rPr lang="fr-BE" dirty="0" err="1"/>
              <a:t>Masisi</a:t>
            </a:r>
            <a:r>
              <a:rPr lang="fr-BE" dirty="0"/>
              <a:t>. </a:t>
            </a:r>
            <a:r>
              <a:rPr lang="fr-BE" dirty="0" err="1"/>
              <a:t>Arrivés</a:t>
            </a:r>
            <a:r>
              <a:rPr lang="fr-BE" dirty="0"/>
              <a:t> dans le village, les militaires ont ordonné aux populations de </a:t>
            </a:r>
            <a:r>
              <a:rPr lang="fr-BE" dirty="0" err="1"/>
              <a:t>Nyamitaba</a:t>
            </a:r>
            <a:r>
              <a:rPr lang="fr-BE" dirty="0"/>
              <a:t> et </a:t>
            </a:r>
            <a:r>
              <a:rPr lang="fr-BE" dirty="0" err="1"/>
              <a:t>Nyakariba</a:t>
            </a:r>
            <a:r>
              <a:rPr lang="fr-BE" dirty="0"/>
              <a:t> de se rassembler à la paroisse de </a:t>
            </a:r>
            <a:r>
              <a:rPr lang="fr-BE" dirty="0" err="1"/>
              <a:t>Nyakariba</a:t>
            </a:r>
            <a:r>
              <a:rPr lang="fr-BE" dirty="0"/>
              <a:t> en vue d’assister à une </a:t>
            </a:r>
            <a:r>
              <a:rPr lang="fr-BE" dirty="0" err="1"/>
              <a:t>réunion</a:t>
            </a:r>
            <a:r>
              <a:rPr lang="fr-BE" dirty="0"/>
              <a:t>. Les victimes ont </a:t>
            </a:r>
            <a:r>
              <a:rPr lang="fr-BE" dirty="0" err="1"/>
              <a:t>éte</a:t>
            </a:r>
            <a:r>
              <a:rPr lang="fr-BE" dirty="0"/>
              <a:t>́ </a:t>
            </a:r>
            <a:r>
              <a:rPr lang="fr-BE" dirty="0" err="1"/>
              <a:t>ligotées</a:t>
            </a:r>
            <a:r>
              <a:rPr lang="fr-BE" dirty="0"/>
              <a:t> avant d’</a:t>
            </a:r>
            <a:r>
              <a:rPr lang="fr-BE" dirty="0" err="1"/>
              <a:t>être</a:t>
            </a:r>
            <a:r>
              <a:rPr lang="fr-BE" dirty="0"/>
              <a:t> </a:t>
            </a:r>
            <a:r>
              <a:rPr lang="fr-BE" dirty="0" err="1"/>
              <a:t>tuées</a:t>
            </a:r>
            <a:r>
              <a:rPr lang="fr-BE" dirty="0"/>
              <a:t> à coups de marteau sur la </a:t>
            </a:r>
            <a:r>
              <a:rPr lang="fr-BE" dirty="0" err="1"/>
              <a:t>tête</a:t>
            </a:r>
            <a:r>
              <a:rPr lang="fr-BE" dirty="0"/>
              <a:t>. Ceux qui ont tenté de s’enfuir ont </a:t>
            </a:r>
            <a:r>
              <a:rPr lang="fr-BE" dirty="0" err="1"/>
              <a:t>éte</a:t>
            </a:r>
            <a:r>
              <a:rPr lang="fr-BE" dirty="0"/>
              <a:t>́ </a:t>
            </a:r>
            <a:r>
              <a:rPr lang="fr-BE" dirty="0" err="1"/>
              <a:t>tués</a:t>
            </a:r>
            <a:r>
              <a:rPr lang="fr-BE" dirty="0"/>
              <a:t> par balle. Un </a:t>
            </a:r>
            <a:r>
              <a:rPr lang="fr-BE" dirty="0" err="1"/>
              <a:t>prêtre</a:t>
            </a:r>
            <a:r>
              <a:rPr lang="fr-BE" dirty="0"/>
              <a:t> au moins a </a:t>
            </a:r>
            <a:r>
              <a:rPr lang="fr-BE" dirty="0" err="1"/>
              <a:t>éte</a:t>
            </a:r>
            <a:r>
              <a:rPr lang="fr-BE" dirty="0"/>
              <a:t>́ tué au cours de cette attaque. Les corps des victimes ont </a:t>
            </a:r>
            <a:r>
              <a:rPr lang="fr-BE" dirty="0" err="1"/>
              <a:t>éte</a:t>
            </a:r>
            <a:r>
              <a:rPr lang="fr-BE" dirty="0"/>
              <a:t>́ </a:t>
            </a:r>
            <a:r>
              <a:rPr lang="fr-BE" dirty="0" err="1"/>
              <a:t>jetés</a:t>
            </a:r>
            <a:r>
              <a:rPr lang="fr-BE" dirty="0"/>
              <a:t> dans plusieurs fosses communes </a:t>
            </a:r>
            <a:r>
              <a:rPr lang="fr-BE" dirty="0" err="1"/>
              <a:t>situées</a:t>
            </a:r>
            <a:r>
              <a:rPr lang="fr-BE" dirty="0"/>
              <a:t> à </a:t>
            </a:r>
            <a:r>
              <a:rPr lang="fr-BE" dirty="0" err="1"/>
              <a:t>proximite</a:t>
            </a:r>
            <a:r>
              <a:rPr lang="fr-BE" dirty="0"/>
              <a:t>́ du dispensaire, de la paroisse et d’un endroit </a:t>
            </a:r>
            <a:r>
              <a:rPr lang="fr-BE" dirty="0" err="1"/>
              <a:t>appele</a:t>
            </a:r>
            <a:r>
              <a:rPr lang="fr-BE" dirty="0"/>
              <a:t>́ Camp Nord. En 1997, les militaires de l’AFDL/APR sont revenus </a:t>
            </a:r>
            <a:r>
              <a:rPr lang="fr-BE" dirty="0" err="1"/>
              <a:t>déterrer</a:t>
            </a:r>
            <a:r>
              <a:rPr lang="fr-BE" dirty="0"/>
              <a:t> les ossements, dont une partie a </a:t>
            </a:r>
            <a:r>
              <a:rPr lang="fr-BE" dirty="0" err="1"/>
              <a:t>éte</a:t>
            </a:r>
            <a:r>
              <a:rPr lang="fr-BE" dirty="0"/>
              <a:t>́ </a:t>
            </a:r>
            <a:r>
              <a:rPr lang="fr-BE" dirty="0" err="1"/>
              <a:t>brûlée</a:t>
            </a:r>
            <a:r>
              <a:rPr lang="fr-BE" dirty="0"/>
              <a:t> sur place. </a:t>
            </a:r>
          </a:p>
          <a:p>
            <a:pPr lvl="0"/>
            <a:r>
              <a:rPr lang="fr-BE" dirty="0"/>
              <a:t> Le </a:t>
            </a:r>
            <a:r>
              <a:rPr lang="fr-BE" b="1" u="sng" dirty="0"/>
              <a:t>25 </a:t>
            </a:r>
            <a:r>
              <a:rPr lang="fr-BE" b="1" u="sng" dirty="0" err="1"/>
              <a:t>décembre</a:t>
            </a:r>
            <a:r>
              <a:rPr lang="fr-BE" b="1" u="sng" dirty="0"/>
              <a:t> 1998</a:t>
            </a:r>
            <a:r>
              <a:rPr lang="fr-BE" dirty="0"/>
              <a:t>, un Antonov des </a:t>
            </a:r>
            <a:r>
              <a:rPr lang="fr-BE" dirty="0">
                <a:highlight>
                  <a:srgbClr val="FFFF00"/>
                </a:highlight>
              </a:rPr>
              <a:t>FAC </a:t>
            </a:r>
            <a:r>
              <a:rPr lang="fr-BE" dirty="0"/>
              <a:t>a bombardé la ville de Gemena, blessant </a:t>
            </a:r>
            <a:r>
              <a:rPr lang="fr-BE" dirty="0" err="1"/>
              <a:t>légèrement</a:t>
            </a:r>
            <a:r>
              <a:rPr lang="fr-BE" dirty="0"/>
              <a:t> deux civils. Le 28 </a:t>
            </a:r>
            <a:r>
              <a:rPr lang="fr-BE" dirty="0" err="1"/>
              <a:t>décembre</a:t>
            </a:r>
            <a:r>
              <a:rPr lang="fr-BE" dirty="0"/>
              <a:t>, un Antonov des FAC </a:t>
            </a:r>
            <a:r>
              <a:rPr lang="fr-BE" dirty="0">
                <a:highlight>
                  <a:srgbClr val="C0C0C0"/>
                </a:highlight>
              </a:rPr>
              <a:t>a largué sans discrimination plusieurs bombes artisanales sur Gemena, tuant au moins 27 civils</a:t>
            </a:r>
            <a:r>
              <a:rPr lang="fr-BE" dirty="0"/>
              <a:t>. </a:t>
            </a:r>
          </a:p>
          <a:p>
            <a:pPr lvl="0"/>
            <a:r>
              <a:rPr lang="fr-BE" dirty="0"/>
              <a:t>Le </a:t>
            </a:r>
            <a:r>
              <a:rPr lang="fr-BE" b="1" u="sng" dirty="0"/>
              <a:t>28 </a:t>
            </a:r>
            <a:r>
              <a:rPr lang="fr-BE" b="1" u="sng" dirty="0" err="1"/>
              <a:t>décembre</a:t>
            </a:r>
            <a:r>
              <a:rPr lang="fr-BE" b="1" u="sng" dirty="0"/>
              <a:t> 1998</a:t>
            </a:r>
            <a:r>
              <a:rPr lang="fr-BE" dirty="0"/>
              <a:t>, des </a:t>
            </a:r>
            <a:r>
              <a:rPr lang="fr-BE" dirty="0" err="1"/>
              <a:t>éléments</a:t>
            </a:r>
            <a:r>
              <a:rPr lang="fr-BE" dirty="0"/>
              <a:t> des </a:t>
            </a:r>
            <a:r>
              <a:rPr lang="fr-BE" dirty="0">
                <a:highlight>
                  <a:srgbClr val="FFFF00"/>
                </a:highlight>
              </a:rPr>
              <a:t>FAC</a:t>
            </a:r>
            <a:r>
              <a:rPr lang="fr-BE" dirty="0"/>
              <a:t> ont </a:t>
            </a:r>
            <a:r>
              <a:rPr lang="fr-BE" dirty="0">
                <a:highlight>
                  <a:srgbClr val="C0C0C0"/>
                </a:highlight>
              </a:rPr>
              <a:t>tué au moins quatre civils </a:t>
            </a:r>
            <a:r>
              <a:rPr lang="fr-BE" dirty="0"/>
              <a:t>dans la </a:t>
            </a:r>
            <a:r>
              <a:rPr lang="fr-BE" dirty="0" err="1"/>
              <a:t>forêt</a:t>
            </a:r>
            <a:r>
              <a:rPr lang="fr-BE" dirty="0"/>
              <a:t> entourant le village de </a:t>
            </a:r>
            <a:r>
              <a:rPr lang="fr-BE" dirty="0" err="1"/>
              <a:t>Businga</a:t>
            </a:r>
            <a:r>
              <a:rPr lang="fr-BE" dirty="0"/>
              <a:t>. Un </a:t>
            </a:r>
            <a:r>
              <a:rPr lang="fr-BE" dirty="0" err="1"/>
              <a:t>témoin</a:t>
            </a:r>
            <a:r>
              <a:rPr lang="fr-BE" dirty="0"/>
              <a:t> oculaire a rapporté que l’une des victimes, une femme </a:t>
            </a:r>
            <a:r>
              <a:rPr lang="fr-BE" dirty="0" err="1"/>
              <a:t>blessée</a:t>
            </a:r>
            <a:r>
              <a:rPr lang="fr-BE" dirty="0"/>
              <a:t>, a </a:t>
            </a:r>
            <a:r>
              <a:rPr lang="fr-BE" dirty="0" err="1"/>
              <a:t>éte</a:t>
            </a:r>
            <a:r>
              <a:rPr lang="fr-BE" dirty="0"/>
              <a:t>́ </a:t>
            </a:r>
            <a:r>
              <a:rPr lang="fr-BE" dirty="0" err="1"/>
              <a:t>achevée</a:t>
            </a:r>
            <a:r>
              <a:rPr lang="fr-BE" dirty="0"/>
              <a:t> d’une balle par un militaire des FAC. La veille, les FAC/ANT/</a:t>
            </a:r>
            <a:r>
              <a:rPr lang="fr-BE" dirty="0" err="1"/>
              <a:t>ALiR</a:t>
            </a:r>
            <a:r>
              <a:rPr lang="fr-BE" dirty="0"/>
              <a:t> avaient chassé les </a:t>
            </a:r>
            <a:r>
              <a:rPr lang="fr-BE" dirty="0" err="1"/>
              <a:t>éléments</a:t>
            </a:r>
            <a:r>
              <a:rPr lang="fr-BE" dirty="0"/>
              <a:t> de l'ALC/UPDF du village, provoquant la fuite des civils dans la </a:t>
            </a:r>
            <a:r>
              <a:rPr lang="fr-BE" dirty="0" err="1"/>
              <a:t>forêt</a:t>
            </a:r>
            <a:r>
              <a:rPr lang="fr-BE" dirty="0"/>
              <a:t> . </a:t>
            </a:r>
          </a:p>
          <a:p>
            <a:pPr lvl="0"/>
            <a:r>
              <a:rPr lang="fr-BE" dirty="0"/>
              <a:t>Entre le </a:t>
            </a:r>
            <a:r>
              <a:rPr lang="fr-BE" b="1" u="sng" dirty="0"/>
              <a:t>28 </a:t>
            </a:r>
            <a:r>
              <a:rPr lang="fr-BE" b="1" u="sng" dirty="0" err="1"/>
              <a:t>décembre</a:t>
            </a:r>
            <a:r>
              <a:rPr lang="fr-BE" b="1" u="sng" dirty="0"/>
              <a:t> 1998 et le 5 janvier 1999</a:t>
            </a:r>
            <a:r>
              <a:rPr lang="fr-BE" dirty="0"/>
              <a:t>, les affrontements entre des </a:t>
            </a:r>
            <a:r>
              <a:rPr lang="fr-BE" dirty="0" err="1"/>
              <a:t>éléments</a:t>
            </a:r>
            <a:r>
              <a:rPr lang="fr-BE" dirty="0"/>
              <a:t> de </a:t>
            </a:r>
            <a:r>
              <a:rPr lang="fr-BE" dirty="0">
                <a:highlight>
                  <a:srgbClr val="FFFF00"/>
                </a:highlight>
              </a:rPr>
              <a:t>l’ANC/APR </a:t>
            </a:r>
            <a:r>
              <a:rPr lang="fr-BE" dirty="0"/>
              <a:t>et des </a:t>
            </a:r>
            <a:r>
              <a:rPr lang="fr-BE" dirty="0" err="1"/>
              <a:t>éléments</a:t>
            </a:r>
            <a:r>
              <a:rPr lang="fr-BE" dirty="0"/>
              <a:t> des </a:t>
            </a:r>
            <a:r>
              <a:rPr lang="fr-BE" dirty="0">
                <a:highlight>
                  <a:srgbClr val="FFFF00"/>
                </a:highlight>
              </a:rPr>
              <a:t>FAC/</a:t>
            </a:r>
            <a:r>
              <a:rPr lang="fr-BE" dirty="0" err="1">
                <a:highlight>
                  <a:srgbClr val="FFFF00"/>
                </a:highlight>
              </a:rPr>
              <a:t>ALiR</a:t>
            </a:r>
            <a:r>
              <a:rPr lang="fr-BE" dirty="0">
                <a:highlight>
                  <a:srgbClr val="FFFF00"/>
                </a:highlight>
              </a:rPr>
              <a:t>/</a:t>
            </a:r>
            <a:r>
              <a:rPr lang="fr-BE" dirty="0" err="1">
                <a:highlight>
                  <a:srgbClr val="FFFF00"/>
                </a:highlight>
              </a:rPr>
              <a:t>Mayi-Mayi</a:t>
            </a:r>
            <a:r>
              <a:rPr lang="fr-BE" dirty="0">
                <a:highlight>
                  <a:srgbClr val="FFFF00"/>
                </a:highlight>
              </a:rPr>
              <a:t> </a:t>
            </a:r>
            <a:r>
              <a:rPr lang="fr-BE" dirty="0"/>
              <a:t>ont fait </a:t>
            </a:r>
            <a:r>
              <a:rPr lang="fr-BE" dirty="0">
                <a:highlight>
                  <a:srgbClr val="C0C0C0"/>
                </a:highlight>
              </a:rPr>
              <a:t>un nombre </a:t>
            </a:r>
            <a:r>
              <a:rPr lang="fr-BE" dirty="0" err="1">
                <a:highlight>
                  <a:srgbClr val="C0C0C0"/>
                </a:highlight>
              </a:rPr>
              <a:t>indétermine</a:t>
            </a:r>
            <a:r>
              <a:rPr lang="fr-BE" dirty="0">
                <a:highlight>
                  <a:srgbClr val="C0C0C0"/>
                </a:highlight>
              </a:rPr>
              <a:t>́ de morts parmi la population civile </a:t>
            </a:r>
            <a:r>
              <a:rPr lang="fr-BE" dirty="0"/>
              <a:t>dans les villages de </a:t>
            </a:r>
            <a:r>
              <a:rPr lang="fr-BE" dirty="0" err="1"/>
              <a:t>Mubumbano</a:t>
            </a:r>
            <a:r>
              <a:rPr lang="fr-BE" dirty="0"/>
              <a:t>, </a:t>
            </a:r>
            <a:r>
              <a:rPr lang="fr-BE" dirty="0" err="1"/>
              <a:t>Mudirhi</a:t>
            </a:r>
            <a:r>
              <a:rPr lang="fr-BE" dirty="0"/>
              <a:t> et </a:t>
            </a:r>
            <a:r>
              <a:rPr lang="fr-BE" dirty="0" err="1"/>
              <a:t>Ntondo</a:t>
            </a:r>
            <a:r>
              <a:rPr lang="fr-BE" dirty="0"/>
              <a:t>/</a:t>
            </a:r>
            <a:r>
              <a:rPr lang="fr-BE" dirty="0" err="1"/>
              <a:t>Mubumbano</a:t>
            </a:r>
            <a:r>
              <a:rPr lang="fr-BE" dirty="0"/>
              <a:t>, dans le territoire de </a:t>
            </a:r>
            <a:r>
              <a:rPr lang="fr-BE" dirty="0" err="1"/>
              <a:t>Walungu</a:t>
            </a:r>
            <a:r>
              <a:rPr lang="fr-BE" dirty="0"/>
              <a:t>, à une soixantaine de </a:t>
            </a:r>
            <a:r>
              <a:rPr lang="fr-BE" dirty="0" err="1"/>
              <a:t>kilomètres</a:t>
            </a:r>
            <a:r>
              <a:rPr lang="fr-BE" dirty="0"/>
              <a:t> au sud-ouest de Bukavu. Les victimes </a:t>
            </a:r>
            <a:r>
              <a:rPr lang="fr-BE" dirty="0" err="1"/>
              <a:t>étaient</a:t>
            </a:r>
            <a:r>
              <a:rPr lang="fr-BE" dirty="0"/>
              <a:t> </a:t>
            </a:r>
            <a:r>
              <a:rPr lang="fr-BE" dirty="0" err="1"/>
              <a:t>accusées</a:t>
            </a:r>
            <a:r>
              <a:rPr lang="fr-BE" dirty="0"/>
              <a:t> de soutenir les groupes </a:t>
            </a:r>
            <a:r>
              <a:rPr lang="fr-BE" dirty="0" err="1"/>
              <a:t>Mayi-Mayi</a:t>
            </a:r>
            <a:r>
              <a:rPr lang="fr-BE" dirty="0"/>
              <a:t> locaux, parmi lesquels celui de </a:t>
            </a:r>
            <a:r>
              <a:rPr lang="fr-BE" dirty="0" err="1"/>
              <a:t>Mudundu</a:t>
            </a:r>
            <a:r>
              <a:rPr lang="fr-BE" dirty="0"/>
              <a:t> 40, </a:t>
            </a:r>
            <a:r>
              <a:rPr lang="fr-BE" dirty="0" err="1"/>
              <a:t>très</a:t>
            </a:r>
            <a:r>
              <a:rPr lang="fr-BE" dirty="0"/>
              <a:t> actif dans ledit territoire. </a:t>
            </a:r>
          </a:p>
          <a:p>
            <a:pPr lvl="0"/>
            <a:r>
              <a:rPr lang="fr-BE" dirty="0"/>
              <a:t>Le </a:t>
            </a:r>
            <a:r>
              <a:rPr lang="fr-BE" u="sng" dirty="0"/>
              <a:t>29 </a:t>
            </a:r>
            <a:r>
              <a:rPr lang="fr-BE" u="sng" dirty="0" err="1"/>
              <a:t>décembre</a:t>
            </a:r>
            <a:r>
              <a:rPr lang="fr-BE" u="sng" dirty="0"/>
              <a:t> 2001</a:t>
            </a:r>
            <a:r>
              <a:rPr lang="fr-BE" dirty="0"/>
              <a:t>, à la suite de la </a:t>
            </a:r>
            <a:r>
              <a:rPr lang="fr-BE" dirty="0" err="1"/>
              <a:t>brève</a:t>
            </a:r>
            <a:r>
              <a:rPr lang="fr-BE" dirty="0"/>
              <a:t> incursion des </a:t>
            </a:r>
            <a:r>
              <a:rPr lang="fr-BE" dirty="0" err="1"/>
              <a:t>Mayi-Mayi</a:t>
            </a:r>
            <a:r>
              <a:rPr lang="fr-BE" dirty="0"/>
              <a:t> dans la ville de Kindu, des </a:t>
            </a:r>
            <a:r>
              <a:rPr lang="fr-BE" dirty="0" err="1"/>
              <a:t>éléments</a:t>
            </a:r>
            <a:r>
              <a:rPr lang="fr-BE" dirty="0"/>
              <a:t> de </a:t>
            </a:r>
            <a:r>
              <a:rPr lang="fr-BE" dirty="0">
                <a:highlight>
                  <a:srgbClr val="FFFF00"/>
                </a:highlight>
              </a:rPr>
              <a:t>l’ANC/APR </a:t>
            </a:r>
            <a:r>
              <a:rPr lang="fr-BE" dirty="0"/>
              <a:t>ont </a:t>
            </a:r>
            <a:r>
              <a:rPr lang="fr-BE" dirty="0">
                <a:highlight>
                  <a:srgbClr val="C0C0C0"/>
                </a:highlight>
              </a:rPr>
              <a:t>tué sept civils </a:t>
            </a:r>
            <a:r>
              <a:rPr lang="fr-BE" dirty="0"/>
              <a:t>au cours d’une </a:t>
            </a:r>
            <a:r>
              <a:rPr lang="fr-BE" dirty="0" err="1"/>
              <a:t>opération</a:t>
            </a:r>
            <a:r>
              <a:rPr lang="fr-BE" dirty="0"/>
              <a:t> de ratissage dans le quartier de </a:t>
            </a:r>
            <a:r>
              <a:rPr lang="fr-BE" dirty="0" err="1"/>
              <a:t>Basoko</a:t>
            </a:r>
            <a:r>
              <a:rPr lang="fr-BE" dirty="0"/>
              <a:t>. </a:t>
            </a:r>
          </a:p>
          <a:p>
            <a:endParaRPr lang="fr-FR" dirty="0"/>
          </a:p>
        </p:txBody>
      </p:sp>
    </p:spTree>
    <p:extLst>
      <p:ext uri="{BB962C8B-B14F-4D97-AF65-F5344CB8AC3E}">
        <p14:creationId xmlns:p14="http://schemas.microsoft.com/office/powerpoint/2010/main" val="3674048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21D700-F4B8-8A40-A2D6-AD7B3E7EA79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4AA913E-3AC9-FB4F-88E0-4E718ED37EDF}"/>
              </a:ext>
            </a:extLst>
          </p:cNvPr>
          <p:cNvSpPr>
            <a:spLocks noGrp="1"/>
          </p:cNvSpPr>
          <p:nvPr>
            <p:ph idx="1"/>
          </p:nvPr>
        </p:nvSpPr>
        <p:spPr>
          <a:xfrm>
            <a:off x="838199" y="149902"/>
            <a:ext cx="11183911" cy="6595671"/>
          </a:xfrm>
        </p:spPr>
        <p:txBody>
          <a:bodyPr>
            <a:normAutofit/>
          </a:bodyPr>
          <a:lstStyle/>
          <a:p>
            <a:pPr lvl="0"/>
            <a:r>
              <a:rPr lang="fr-BE" sz="2400" dirty="0"/>
              <a:t>Du </a:t>
            </a:r>
            <a:r>
              <a:rPr lang="fr-BE" sz="2400" b="1" u="sng" dirty="0"/>
              <a:t>30 </a:t>
            </a:r>
            <a:r>
              <a:rPr lang="fr-BE" sz="2400" b="1" u="sng" dirty="0" err="1"/>
              <a:t>décembre</a:t>
            </a:r>
            <a:r>
              <a:rPr lang="fr-BE" sz="2400" b="1" u="sng" dirty="0"/>
              <a:t> 1998 au 2 janvier 1999</a:t>
            </a:r>
            <a:r>
              <a:rPr lang="fr-BE" sz="2400" dirty="0"/>
              <a:t>, des </a:t>
            </a:r>
            <a:r>
              <a:rPr lang="fr-BE" sz="2400" dirty="0" err="1"/>
              <a:t>éléments</a:t>
            </a:r>
            <a:r>
              <a:rPr lang="fr-BE" sz="2400" dirty="0"/>
              <a:t> de </a:t>
            </a:r>
            <a:r>
              <a:rPr lang="fr-BE" sz="2400" dirty="0">
                <a:highlight>
                  <a:srgbClr val="FFFF00"/>
                </a:highlight>
              </a:rPr>
              <a:t>l’ANC/APR/FAB </a:t>
            </a:r>
            <a:r>
              <a:rPr lang="fr-BE" sz="2400" dirty="0"/>
              <a:t>ont </a:t>
            </a:r>
            <a:r>
              <a:rPr lang="fr-BE" sz="2400" dirty="0">
                <a:highlight>
                  <a:srgbClr val="C0C0C0"/>
                </a:highlight>
              </a:rPr>
              <a:t>tué plus de 800 personnes</a:t>
            </a:r>
            <a:r>
              <a:rPr lang="fr-BE" sz="2400" dirty="0"/>
              <a:t> dans les villages de </a:t>
            </a:r>
            <a:r>
              <a:rPr lang="fr-BE" sz="2400" dirty="0" err="1"/>
              <a:t>Makobola</a:t>
            </a:r>
            <a:r>
              <a:rPr lang="fr-BE" sz="2400" dirty="0"/>
              <a:t> II, </a:t>
            </a:r>
            <a:r>
              <a:rPr lang="fr-BE" sz="2400" dirty="0" err="1"/>
              <a:t>Bangwe</a:t>
            </a:r>
            <a:r>
              <a:rPr lang="fr-BE" sz="2400" dirty="0"/>
              <a:t>, </a:t>
            </a:r>
            <a:r>
              <a:rPr lang="fr-BE" sz="2400" dirty="0" err="1"/>
              <a:t>Katuta</a:t>
            </a:r>
            <a:r>
              <a:rPr lang="fr-BE" sz="2400" dirty="0"/>
              <a:t>, </a:t>
            </a:r>
            <a:r>
              <a:rPr lang="fr-BE" sz="2400" dirty="0" err="1"/>
              <a:t>Mikunga</a:t>
            </a:r>
            <a:r>
              <a:rPr lang="fr-BE" sz="2400" dirty="0"/>
              <a:t> et </a:t>
            </a:r>
            <a:r>
              <a:rPr lang="fr-BE" sz="2400" dirty="0" err="1"/>
              <a:t>Kashekezi</a:t>
            </a:r>
            <a:r>
              <a:rPr lang="fr-BE" sz="2400" dirty="0"/>
              <a:t>, dans le territoire de </a:t>
            </a:r>
            <a:r>
              <a:rPr lang="fr-BE" sz="2400" dirty="0" err="1"/>
              <a:t>Fizi</a:t>
            </a:r>
            <a:r>
              <a:rPr lang="fr-BE" sz="2400" dirty="0"/>
              <a:t>, à 24 </a:t>
            </a:r>
            <a:r>
              <a:rPr lang="fr-BE" sz="2400" dirty="0" err="1"/>
              <a:t>kilomètres</a:t>
            </a:r>
            <a:r>
              <a:rPr lang="fr-BE" sz="2400" dirty="0"/>
              <a:t> au sud d’</a:t>
            </a:r>
            <a:r>
              <a:rPr lang="fr-BE" sz="2400" dirty="0" err="1"/>
              <a:t>Uvira</a:t>
            </a:r>
            <a:r>
              <a:rPr lang="fr-BE" sz="2400" dirty="0"/>
              <a:t>. Les militaires ont </a:t>
            </a:r>
            <a:r>
              <a:rPr lang="fr-BE" sz="2400" dirty="0" err="1"/>
              <a:t>également</a:t>
            </a:r>
            <a:r>
              <a:rPr lang="fr-BE" sz="2400" dirty="0"/>
              <a:t> </a:t>
            </a:r>
            <a:r>
              <a:rPr lang="fr-BE" sz="2400" dirty="0">
                <a:highlight>
                  <a:srgbClr val="C0C0C0"/>
                </a:highlight>
              </a:rPr>
              <a:t>commis de nombreux pillages et destructions</a:t>
            </a:r>
            <a:r>
              <a:rPr lang="fr-BE" sz="2400" dirty="0"/>
              <a:t>. Un grand nombre de femmes et d’enfants, de volontaires de la Croix-Rouge et de responsables religieux figuraient au nombre des victimes. Les militaires avaient accusé la population civile de collaborer avec les </a:t>
            </a:r>
            <a:r>
              <a:rPr lang="fr-BE" sz="2400" dirty="0" err="1"/>
              <a:t>Mayi-Mayi</a:t>
            </a:r>
            <a:r>
              <a:rPr lang="fr-BE" sz="2400" dirty="0"/>
              <a:t> qui avaient tué le 29 </a:t>
            </a:r>
            <a:r>
              <a:rPr lang="fr-BE" sz="2400" dirty="0" err="1"/>
              <a:t>décembre</a:t>
            </a:r>
            <a:r>
              <a:rPr lang="fr-BE" sz="2400" dirty="0"/>
              <a:t> 1998 à </a:t>
            </a:r>
            <a:r>
              <a:rPr lang="fr-BE" sz="2400" dirty="0" err="1"/>
              <a:t>Makobola</a:t>
            </a:r>
            <a:r>
              <a:rPr lang="fr-BE" sz="2400" dirty="0"/>
              <a:t> des commandants de l’APR et de l’ANC. Alors que les </a:t>
            </a:r>
            <a:r>
              <a:rPr lang="fr-BE" sz="2400" dirty="0" err="1"/>
              <a:t>Mayi-Mayi</a:t>
            </a:r>
            <a:r>
              <a:rPr lang="fr-BE" sz="2400" dirty="0"/>
              <a:t>, qui </a:t>
            </a:r>
            <a:r>
              <a:rPr lang="fr-BE" sz="2400" dirty="0" err="1"/>
              <a:t>contrôlaient</a:t>
            </a:r>
            <a:r>
              <a:rPr lang="fr-BE" sz="2400" dirty="0"/>
              <a:t> jusque là </a:t>
            </a:r>
            <a:r>
              <a:rPr lang="fr-BE" sz="2400" dirty="0" err="1"/>
              <a:t>Makobola</a:t>
            </a:r>
            <a:r>
              <a:rPr lang="fr-BE" sz="2400" dirty="0"/>
              <a:t> II, s’</a:t>
            </a:r>
            <a:r>
              <a:rPr lang="fr-BE" sz="2400" dirty="0" err="1"/>
              <a:t>étaient</a:t>
            </a:r>
            <a:r>
              <a:rPr lang="fr-BE" sz="2400" dirty="0"/>
              <a:t> </a:t>
            </a:r>
            <a:r>
              <a:rPr lang="fr-BE" sz="2400" dirty="0" err="1"/>
              <a:t>repliés</a:t>
            </a:r>
            <a:r>
              <a:rPr lang="fr-BE" sz="2400" dirty="0"/>
              <a:t> dans les montagnes environnantes, les militaires ont tiré sans discrimination sur les civils du village. Certaines des victimes sont mortes </a:t>
            </a:r>
            <a:r>
              <a:rPr lang="fr-BE" sz="2400" dirty="0" err="1"/>
              <a:t>brûlées</a:t>
            </a:r>
            <a:r>
              <a:rPr lang="fr-BE" sz="2400" dirty="0"/>
              <a:t> vives dans des maisons </a:t>
            </a:r>
            <a:r>
              <a:rPr lang="fr-BE" sz="2400" dirty="0" err="1"/>
              <a:t>incendiées</a:t>
            </a:r>
            <a:r>
              <a:rPr lang="fr-BE" sz="2400" dirty="0"/>
              <a:t> par les militaires. </a:t>
            </a:r>
          </a:p>
          <a:p>
            <a:pPr lvl="0"/>
            <a:r>
              <a:rPr lang="fr-BE" sz="2400" dirty="0"/>
              <a:t> Le </a:t>
            </a:r>
            <a:r>
              <a:rPr lang="fr-BE" sz="2400" b="1" u="sng" dirty="0"/>
              <a:t>31 </a:t>
            </a:r>
            <a:r>
              <a:rPr lang="fr-BE" sz="2400" b="1" u="sng" dirty="0" err="1"/>
              <a:t>décembre</a:t>
            </a:r>
            <a:r>
              <a:rPr lang="fr-BE" sz="2400" b="1" u="sng" dirty="0"/>
              <a:t> 1996</a:t>
            </a:r>
            <a:r>
              <a:rPr lang="fr-BE" sz="2400" dirty="0"/>
              <a:t>, des </a:t>
            </a:r>
            <a:r>
              <a:rPr lang="fr-BE" sz="2400" dirty="0" err="1"/>
              <a:t>éléments</a:t>
            </a:r>
            <a:r>
              <a:rPr lang="fr-BE" sz="2400" dirty="0"/>
              <a:t> de </a:t>
            </a:r>
            <a:r>
              <a:rPr lang="fr-BE" sz="2400" dirty="0">
                <a:highlight>
                  <a:srgbClr val="FFFF00"/>
                </a:highlight>
              </a:rPr>
              <a:t>l'AFDL/APR </a:t>
            </a:r>
            <a:r>
              <a:rPr lang="fr-BE" sz="2400" dirty="0"/>
              <a:t>ont </a:t>
            </a:r>
            <a:r>
              <a:rPr lang="fr-BE" sz="2400" dirty="0">
                <a:highlight>
                  <a:srgbClr val="C0C0C0"/>
                </a:highlight>
              </a:rPr>
              <a:t>tué environ 300 civils, pour la plupart des Banyarwanda hutu, dont des femmes et des enfants</a:t>
            </a:r>
            <a:r>
              <a:rPr lang="fr-BE" sz="2400" dirty="0"/>
              <a:t>, dans le village de </a:t>
            </a:r>
            <a:r>
              <a:rPr lang="fr-BE" sz="2400" dirty="0" err="1"/>
              <a:t>Bukombo</a:t>
            </a:r>
            <a:r>
              <a:rPr lang="fr-BE" sz="2400" dirty="0"/>
              <a:t> du territoire de </a:t>
            </a:r>
            <a:r>
              <a:rPr lang="fr-BE" sz="2400" dirty="0" err="1"/>
              <a:t>Rutshuru</a:t>
            </a:r>
            <a:r>
              <a:rPr lang="fr-BE" sz="2400" dirty="0"/>
              <a:t>. À leur </a:t>
            </a:r>
            <a:r>
              <a:rPr lang="fr-BE" sz="2400" dirty="0" err="1"/>
              <a:t>arrivée</a:t>
            </a:r>
            <a:r>
              <a:rPr lang="fr-BE" sz="2400" dirty="0"/>
              <a:t>, les militaires avaient demandé aux habitants de se rassembler afin d’assister à une </a:t>
            </a:r>
            <a:r>
              <a:rPr lang="fr-BE" sz="2400" dirty="0" err="1"/>
              <a:t>réunion</a:t>
            </a:r>
            <a:r>
              <a:rPr lang="fr-BE" sz="2400" dirty="0"/>
              <a:t>. Ils les ont ensuite </a:t>
            </a:r>
            <a:r>
              <a:rPr lang="fr-BE" sz="2400" dirty="0" err="1"/>
              <a:t>encerclés</a:t>
            </a:r>
            <a:r>
              <a:rPr lang="fr-BE" sz="2400" dirty="0"/>
              <a:t> puis ont ouvert le feu sur la foule. Avant de quitter le village, les militaires </a:t>
            </a:r>
            <a:r>
              <a:rPr lang="fr-BE" sz="2400" dirty="0">
                <a:highlight>
                  <a:srgbClr val="C0C0C0"/>
                </a:highlight>
              </a:rPr>
              <a:t>ont pillé les stocks de </a:t>
            </a:r>
            <a:r>
              <a:rPr lang="fr-BE" sz="2400" dirty="0" err="1">
                <a:highlight>
                  <a:srgbClr val="C0C0C0"/>
                </a:highlight>
              </a:rPr>
              <a:t>médicaments</a:t>
            </a:r>
            <a:r>
              <a:rPr lang="fr-BE" sz="2400" dirty="0">
                <a:highlight>
                  <a:srgbClr val="C0C0C0"/>
                </a:highlight>
              </a:rPr>
              <a:t> et </a:t>
            </a:r>
            <a:r>
              <a:rPr lang="fr-BE" sz="2400" dirty="0" err="1">
                <a:highlight>
                  <a:srgbClr val="C0C0C0"/>
                </a:highlight>
              </a:rPr>
              <a:t>détruit</a:t>
            </a:r>
            <a:r>
              <a:rPr lang="fr-BE" sz="2400" dirty="0">
                <a:highlight>
                  <a:srgbClr val="C0C0C0"/>
                </a:highlight>
              </a:rPr>
              <a:t> l'</a:t>
            </a:r>
            <a:r>
              <a:rPr lang="fr-BE" sz="2400" dirty="0" err="1">
                <a:highlight>
                  <a:srgbClr val="C0C0C0"/>
                </a:highlight>
              </a:rPr>
              <a:t>hôpital</a:t>
            </a:r>
            <a:r>
              <a:rPr lang="fr-BE" sz="2400" dirty="0"/>
              <a:t>. </a:t>
            </a:r>
          </a:p>
          <a:p>
            <a:endParaRPr lang="fr-FR" dirty="0"/>
          </a:p>
        </p:txBody>
      </p:sp>
    </p:spTree>
    <p:extLst>
      <p:ext uri="{BB962C8B-B14F-4D97-AF65-F5344CB8AC3E}">
        <p14:creationId xmlns:p14="http://schemas.microsoft.com/office/powerpoint/2010/main" val="2256096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273724-B766-8F4A-9F24-1D878497E0DE}"/>
              </a:ext>
            </a:extLst>
          </p:cNvPr>
          <p:cNvSpPr>
            <a:spLocks noGrp="1"/>
          </p:cNvSpPr>
          <p:nvPr>
            <p:ph type="title"/>
          </p:nvPr>
        </p:nvSpPr>
        <p:spPr/>
        <p:txBody>
          <a:bodyPr/>
          <a:lstStyle/>
          <a:p>
            <a:r>
              <a:rPr lang="fr-FR" b="1" dirty="0"/>
              <a:t>Les victimes de ces « incidents » </a:t>
            </a:r>
            <a:r>
              <a:rPr lang="fr-FR" b="1" dirty="0" err="1"/>
              <a:t>ont-elles</a:t>
            </a:r>
            <a:r>
              <a:rPr lang="fr-FR" b="1" dirty="0"/>
              <a:t> eu droit :</a:t>
            </a:r>
          </a:p>
        </p:txBody>
      </p:sp>
      <p:sp>
        <p:nvSpPr>
          <p:cNvPr id="3" name="Espace réservé du contenu 2">
            <a:extLst>
              <a:ext uri="{FF2B5EF4-FFF2-40B4-BE49-F238E27FC236}">
                <a16:creationId xmlns:a16="http://schemas.microsoft.com/office/drawing/2014/main" id="{3BAD4BF7-2FB9-5149-A1D9-93FB9683E424}"/>
              </a:ext>
            </a:extLst>
          </p:cNvPr>
          <p:cNvSpPr>
            <a:spLocks noGrp="1"/>
          </p:cNvSpPr>
          <p:nvPr>
            <p:ph idx="1"/>
          </p:nvPr>
        </p:nvSpPr>
        <p:spPr/>
        <p:txBody>
          <a:bodyPr>
            <a:normAutofit/>
          </a:bodyPr>
          <a:lstStyle/>
          <a:p>
            <a:r>
              <a:rPr lang="fr-FR" sz="3600" dirty="0"/>
              <a:t>À la vérité ?</a:t>
            </a:r>
          </a:p>
          <a:p>
            <a:r>
              <a:rPr lang="fr-FR" sz="3600" dirty="0"/>
              <a:t>A la justice ?</a:t>
            </a:r>
          </a:p>
          <a:p>
            <a:r>
              <a:rPr lang="fr-FR" sz="3600" dirty="0"/>
              <a:t>A la réparation ?</a:t>
            </a:r>
          </a:p>
          <a:p>
            <a:r>
              <a:rPr lang="fr-FR" sz="3600" dirty="0"/>
              <a:t>A des garanties de non renouvellement ?</a:t>
            </a:r>
          </a:p>
        </p:txBody>
      </p:sp>
    </p:spTree>
    <p:extLst>
      <p:ext uri="{BB962C8B-B14F-4D97-AF65-F5344CB8AC3E}">
        <p14:creationId xmlns:p14="http://schemas.microsoft.com/office/powerpoint/2010/main" val="3176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04666E-AF3E-C642-BE9B-D0F70B562FE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57261B9-07AD-954F-9EC9-0330E1696CE5}"/>
              </a:ext>
            </a:extLst>
          </p:cNvPr>
          <p:cNvSpPr>
            <a:spLocks noGrp="1"/>
          </p:cNvSpPr>
          <p:nvPr>
            <p:ph idx="1"/>
          </p:nvPr>
        </p:nvSpPr>
        <p:spPr>
          <a:xfrm>
            <a:off x="1371600" y="1038386"/>
            <a:ext cx="9601200" cy="4829014"/>
          </a:xfrm>
        </p:spPr>
        <p:txBody>
          <a:bodyPr>
            <a:normAutofit/>
          </a:bodyPr>
          <a:lstStyle/>
          <a:p>
            <a:r>
              <a:rPr lang="fr-BE" sz="2800" b="1" dirty="0"/>
              <a:t>Le mandat de l’</a:t>
            </a:r>
            <a:r>
              <a:rPr lang="fr-BE" sz="2800" b="1" dirty="0" err="1"/>
              <a:t>Équipe</a:t>
            </a:r>
            <a:r>
              <a:rPr lang="fr-BE" sz="2800" b="1" dirty="0"/>
              <a:t> </a:t>
            </a:r>
            <a:r>
              <a:rPr lang="fr-BE" sz="2800" b="1" dirty="0" err="1"/>
              <a:t>Mapping</a:t>
            </a:r>
            <a:r>
              <a:rPr lang="fr-BE" sz="2800" b="1" dirty="0"/>
              <a:t> en </a:t>
            </a:r>
            <a:r>
              <a:rPr lang="fr-BE" sz="2800" b="1" dirty="0" err="1"/>
              <a:t>matière</a:t>
            </a:r>
            <a:r>
              <a:rPr lang="fr-BE" sz="2800" b="1" dirty="0"/>
              <a:t> de justice transitionnelle se lit ainsi: </a:t>
            </a:r>
          </a:p>
          <a:p>
            <a:pPr lvl="1"/>
            <a:r>
              <a:rPr lang="fr-BE" sz="2800" dirty="0">
                <a:solidFill>
                  <a:srgbClr val="0070C0"/>
                </a:solidFill>
              </a:rPr>
              <a:t>« </a:t>
            </a:r>
            <a:r>
              <a:rPr lang="fr-BE" sz="2800" dirty="0" err="1">
                <a:solidFill>
                  <a:srgbClr val="0070C0"/>
                </a:solidFill>
              </a:rPr>
              <a:t>Élaborer</a:t>
            </a:r>
            <a:r>
              <a:rPr lang="fr-BE" sz="2800" dirty="0">
                <a:solidFill>
                  <a:srgbClr val="0070C0"/>
                </a:solidFill>
              </a:rPr>
              <a:t>, compte tenu des efforts que continuent de </a:t>
            </a:r>
            <a:r>
              <a:rPr lang="fr-BE" sz="2800" dirty="0" err="1">
                <a:solidFill>
                  <a:srgbClr val="0070C0"/>
                </a:solidFill>
              </a:rPr>
              <a:t>déployer</a:t>
            </a:r>
            <a:r>
              <a:rPr lang="fr-BE" sz="2800" dirty="0">
                <a:solidFill>
                  <a:srgbClr val="0070C0"/>
                </a:solidFill>
              </a:rPr>
              <a:t> les </a:t>
            </a:r>
            <a:r>
              <a:rPr lang="fr-BE" sz="2800" dirty="0" err="1">
                <a:solidFill>
                  <a:srgbClr val="0070C0"/>
                </a:solidFill>
              </a:rPr>
              <a:t>autorités</a:t>
            </a:r>
            <a:r>
              <a:rPr lang="fr-BE" sz="2800" dirty="0">
                <a:solidFill>
                  <a:srgbClr val="0070C0"/>
                </a:solidFill>
              </a:rPr>
              <a:t> de la RDC ainsi que du soutien de la </a:t>
            </a:r>
            <a:r>
              <a:rPr lang="fr-BE" sz="2800" dirty="0" err="1">
                <a:solidFill>
                  <a:srgbClr val="0070C0"/>
                </a:solidFill>
              </a:rPr>
              <a:t>communaute</a:t>
            </a:r>
            <a:r>
              <a:rPr lang="fr-BE" sz="2800" dirty="0">
                <a:solidFill>
                  <a:srgbClr val="0070C0"/>
                </a:solidFill>
              </a:rPr>
              <a:t>́ internationale, une </a:t>
            </a:r>
            <a:r>
              <a:rPr lang="fr-BE" sz="2800" dirty="0" err="1">
                <a:solidFill>
                  <a:srgbClr val="0070C0"/>
                </a:solidFill>
              </a:rPr>
              <a:t>série</a:t>
            </a:r>
            <a:r>
              <a:rPr lang="fr-BE" sz="2800" dirty="0">
                <a:solidFill>
                  <a:srgbClr val="0070C0"/>
                </a:solidFill>
              </a:rPr>
              <a:t> de formules envisageables pour aider le Gouvernement de la RDC à </a:t>
            </a:r>
            <a:r>
              <a:rPr lang="fr-BE" sz="2800" b="1" dirty="0">
                <a:solidFill>
                  <a:srgbClr val="0070C0"/>
                </a:solidFill>
              </a:rPr>
              <a:t>identifier les </a:t>
            </a:r>
            <a:r>
              <a:rPr lang="fr-BE" sz="2800" b="1" dirty="0" err="1">
                <a:solidFill>
                  <a:srgbClr val="0070C0"/>
                </a:solidFill>
              </a:rPr>
              <a:t>mécanismes</a:t>
            </a:r>
            <a:r>
              <a:rPr lang="fr-BE" sz="2800" b="1" dirty="0">
                <a:solidFill>
                  <a:srgbClr val="0070C0"/>
                </a:solidFill>
              </a:rPr>
              <a:t> </a:t>
            </a:r>
            <a:r>
              <a:rPr lang="fr-BE" sz="2800" b="1" dirty="0" err="1">
                <a:solidFill>
                  <a:srgbClr val="0070C0"/>
                </a:solidFill>
              </a:rPr>
              <a:t>appropriés</a:t>
            </a:r>
            <a:r>
              <a:rPr lang="fr-BE" sz="2800" b="1" dirty="0">
                <a:solidFill>
                  <a:srgbClr val="0070C0"/>
                </a:solidFill>
              </a:rPr>
              <a:t> de justice transitionnelle permettant de traiter les suites de ces violations sur les plans de la </a:t>
            </a:r>
            <a:r>
              <a:rPr lang="fr-BE" sz="2800" b="1" dirty="0" err="1">
                <a:solidFill>
                  <a:srgbClr val="0070C0"/>
                </a:solidFill>
              </a:rPr>
              <a:t>vérite</a:t>
            </a:r>
            <a:r>
              <a:rPr lang="fr-BE" sz="2800" b="1" dirty="0">
                <a:solidFill>
                  <a:srgbClr val="0070C0"/>
                </a:solidFill>
              </a:rPr>
              <a:t>́, de la justice, des </a:t>
            </a:r>
            <a:r>
              <a:rPr lang="fr-BE" sz="2800" b="1" dirty="0" err="1">
                <a:solidFill>
                  <a:srgbClr val="0070C0"/>
                </a:solidFill>
              </a:rPr>
              <a:t>réparations</a:t>
            </a:r>
            <a:r>
              <a:rPr lang="fr-BE" sz="2800" b="1" dirty="0">
                <a:solidFill>
                  <a:srgbClr val="0070C0"/>
                </a:solidFill>
              </a:rPr>
              <a:t> et de la </a:t>
            </a:r>
            <a:r>
              <a:rPr lang="fr-BE" sz="2800" b="1" dirty="0" err="1">
                <a:solidFill>
                  <a:srgbClr val="0070C0"/>
                </a:solidFill>
              </a:rPr>
              <a:t>réforme</a:t>
            </a:r>
            <a:r>
              <a:rPr lang="fr-BE" sz="2800" b="1" dirty="0">
                <a:solidFill>
                  <a:srgbClr val="0070C0"/>
                </a:solidFill>
              </a:rPr>
              <a:t> » </a:t>
            </a:r>
          </a:p>
          <a:p>
            <a:endParaRPr lang="fr-FR" dirty="0"/>
          </a:p>
        </p:txBody>
      </p:sp>
    </p:spTree>
    <p:extLst>
      <p:ext uri="{BB962C8B-B14F-4D97-AF65-F5344CB8AC3E}">
        <p14:creationId xmlns:p14="http://schemas.microsoft.com/office/powerpoint/2010/main" val="45933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64CE4A-3751-1441-9828-B73AE82836D9}"/>
              </a:ext>
            </a:extLst>
          </p:cNvPr>
          <p:cNvSpPr>
            <a:spLocks noGrp="1"/>
          </p:cNvSpPr>
          <p:nvPr>
            <p:ph type="ctrTitle"/>
          </p:nvPr>
        </p:nvSpPr>
        <p:spPr/>
        <p:txBody>
          <a:bodyPr/>
          <a:lstStyle/>
          <a:p>
            <a:r>
              <a:rPr lang="fr-FR" sz="4800" b="1" dirty="0"/>
              <a:t>Les </a:t>
            </a:r>
            <a:r>
              <a:rPr lang="fr-FR" sz="4800" b="1" dirty="0" err="1"/>
              <a:t>mecanismes</a:t>
            </a:r>
            <a:r>
              <a:rPr lang="fr-FR" sz="4800" b="1" dirty="0"/>
              <a:t> de recherche de la </a:t>
            </a:r>
            <a:r>
              <a:rPr lang="fr-FR" sz="4800" b="1" dirty="0" err="1"/>
              <a:t>Verite</a:t>
            </a:r>
            <a:br>
              <a:rPr lang="fr-FR" sz="4000" dirty="0"/>
            </a:br>
            <a:endParaRPr lang="fr-FR" sz="4000" dirty="0"/>
          </a:p>
        </p:txBody>
      </p:sp>
      <p:sp>
        <p:nvSpPr>
          <p:cNvPr id="3" name="Sous-titre 2">
            <a:extLst>
              <a:ext uri="{FF2B5EF4-FFF2-40B4-BE49-F238E27FC236}">
                <a16:creationId xmlns:a16="http://schemas.microsoft.com/office/drawing/2014/main" id="{0762E735-188E-0641-A62A-DC4D63A0D562}"/>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226963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0F5AFC-431B-994D-86B0-4318467B5193}"/>
              </a:ext>
            </a:extLst>
          </p:cNvPr>
          <p:cNvSpPr>
            <a:spLocks noGrp="1"/>
          </p:cNvSpPr>
          <p:nvPr>
            <p:ph type="title"/>
          </p:nvPr>
        </p:nvSpPr>
        <p:spPr>
          <a:xfrm>
            <a:off x="1371600" y="106472"/>
            <a:ext cx="9601200" cy="695194"/>
          </a:xfrm>
        </p:spPr>
        <p:txBody>
          <a:bodyPr/>
          <a:lstStyle/>
          <a:p>
            <a:r>
              <a:rPr lang="fr-FR" dirty="0"/>
              <a:t>LE BILAN</a:t>
            </a:r>
          </a:p>
        </p:txBody>
      </p:sp>
      <p:sp>
        <p:nvSpPr>
          <p:cNvPr id="3" name="Espace réservé du contenu 2">
            <a:extLst>
              <a:ext uri="{FF2B5EF4-FFF2-40B4-BE49-F238E27FC236}">
                <a16:creationId xmlns:a16="http://schemas.microsoft.com/office/drawing/2014/main" id="{80CCF256-EBF3-6F42-9C7E-9BCF0D7F7084}"/>
              </a:ext>
            </a:extLst>
          </p:cNvPr>
          <p:cNvSpPr>
            <a:spLocks noGrp="1"/>
          </p:cNvSpPr>
          <p:nvPr>
            <p:ph idx="1"/>
          </p:nvPr>
        </p:nvSpPr>
        <p:spPr>
          <a:xfrm>
            <a:off x="1371600" y="801667"/>
            <a:ext cx="9601200" cy="5949862"/>
          </a:xfrm>
        </p:spPr>
        <p:txBody>
          <a:bodyPr>
            <a:normAutofit/>
          </a:bodyPr>
          <a:lstStyle/>
          <a:p>
            <a:r>
              <a:rPr lang="fr-FR" sz="3200" dirty="0"/>
              <a:t>Mise en place d’une Commission Vérité et Réconciliation (CVR)</a:t>
            </a:r>
          </a:p>
          <a:p>
            <a:pPr lvl="1"/>
            <a:r>
              <a:rPr lang="fr-FR" sz="3200" dirty="0"/>
              <a:t>Résolution du Dialogue inter-congolais (2002)</a:t>
            </a:r>
          </a:p>
          <a:p>
            <a:pPr lvl="1"/>
            <a:r>
              <a:rPr lang="fr-FR" sz="3200" dirty="0"/>
              <a:t>Loi </a:t>
            </a:r>
          </a:p>
          <a:p>
            <a:pPr lvl="1"/>
            <a:r>
              <a:rPr lang="fr-FR" sz="3200" dirty="0"/>
              <a:t>Dirigée par un Bureau composé</a:t>
            </a:r>
          </a:p>
          <a:p>
            <a:r>
              <a:rPr lang="fr-FR" sz="3200" dirty="0"/>
              <a:t>Le bilan </a:t>
            </a:r>
          </a:p>
          <a:p>
            <a:pPr lvl="1"/>
            <a:r>
              <a:rPr lang="fr-FR" sz="3200" dirty="0"/>
              <a:t>Citation du Rapport </a:t>
            </a:r>
            <a:r>
              <a:rPr lang="fr-FR" sz="3200" dirty="0" err="1"/>
              <a:t>Mapping</a:t>
            </a:r>
            <a:r>
              <a:rPr lang="fr-FR" sz="3200" dirty="0"/>
              <a:t> :</a:t>
            </a:r>
          </a:p>
          <a:p>
            <a:pPr lvl="2"/>
            <a:r>
              <a:rPr lang="fr-FR" sz="2800" dirty="0"/>
              <a:t>« </a:t>
            </a:r>
          </a:p>
        </p:txBody>
      </p:sp>
    </p:spTree>
    <p:extLst>
      <p:ext uri="{BB962C8B-B14F-4D97-AF65-F5344CB8AC3E}">
        <p14:creationId xmlns:p14="http://schemas.microsoft.com/office/powerpoint/2010/main" val="1158271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AF9AF2-526E-5D47-94BA-E1DAFDF3A30F}"/>
              </a:ext>
            </a:extLst>
          </p:cNvPr>
          <p:cNvSpPr>
            <a:spLocks noGrp="1"/>
          </p:cNvSpPr>
          <p:nvPr>
            <p:ph type="title"/>
          </p:nvPr>
        </p:nvSpPr>
        <p:spPr>
          <a:xfrm>
            <a:off x="1371600" y="124692"/>
            <a:ext cx="9601200" cy="762000"/>
          </a:xfrm>
        </p:spPr>
        <p:txBody>
          <a:bodyPr/>
          <a:lstStyle/>
          <a:p>
            <a:r>
              <a:rPr lang="fr-FR" dirty="0"/>
              <a:t>LES PERSPECTIVES</a:t>
            </a:r>
          </a:p>
        </p:txBody>
      </p:sp>
      <p:sp>
        <p:nvSpPr>
          <p:cNvPr id="3" name="Espace réservé du contenu 2">
            <a:extLst>
              <a:ext uri="{FF2B5EF4-FFF2-40B4-BE49-F238E27FC236}">
                <a16:creationId xmlns:a16="http://schemas.microsoft.com/office/drawing/2014/main" id="{57B5781C-2436-0A48-9F13-766AD985CD04}"/>
              </a:ext>
            </a:extLst>
          </p:cNvPr>
          <p:cNvSpPr>
            <a:spLocks noGrp="1"/>
          </p:cNvSpPr>
          <p:nvPr>
            <p:ph idx="1"/>
          </p:nvPr>
        </p:nvSpPr>
        <p:spPr>
          <a:xfrm>
            <a:off x="1084881" y="886691"/>
            <a:ext cx="10941803" cy="5971309"/>
          </a:xfrm>
        </p:spPr>
        <p:txBody>
          <a:bodyPr>
            <a:normAutofit fontScale="92500" lnSpcReduction="10000"/>
          </a:bodyPr>
          <a:lstStyle/>
          <a:p>
            <a:r>
              <a:rPr lang="fr-FR" sz="2800" b="1" dirty="0"/>
              <a:t>RECREER UNE NOUVELLE CVR ?</a:t>
            </a:r>
          </a:p>
          <a:p>
            <a:pPr lvl="1"/>
            <a:r>
              <a:rPr lang="fr-FR" sz="2800" dirty="0"/>
              <a:t>Une proposition formulée ces dernières années </a:t>
            </a:r>
          </a:p>
          <a:p>
            <a:pPr lvl="1"/>
            <a:r>
              <a:rPr lang="fr-FR" sz="2800" dirty="0"/>
              <a:t>Le Dr. </a:t>
            </a:r>
            <a:r>
              <a:rPr lang="fr-FR" sz="2800" dirty="0" err="1"/>
              <a:t>Mukwege</a:t>
            </a:r>
            <a:r>
              <a:rPr lang="fr-FR" sz="2800" dirty="0"/>
              <a:t>, Prix Nobel de la paix, pourrait être le Desmond Tutu d’une nouvelle CVR</a:t>
            </a:r>
          </a:p>
          <a:p>
            <a:r>
              <a:rPr lang="fr-FR" sz="2800" b="1" dirty="0">
                <a:solidFill>
                  <a:srgbClr val="FF0000"/>
                </a:solidFill>
              </a:rPr>
              <a:t>MAIS</a:t>
            </a:r>
          </a:p>
          <a:p>
            <a:pPr lvl="1"/>
            <a:r>
              <a:rPr lang="fr-FR" sz="2800" dirty="0"/>
              <a:t>Les CVR officielles ont été utilisées dans de nombreux contextes pour éviter la mise en place des mécanismes judiciaires, de poursuites pénales</a:t>
            </a:r>
          </a:p>
          <a:p>
            <a:pPr lvl="1"/>
            <a:r>
              <a:rPr lang="fr-FR" sz="2800" dirty="0"/>
              <a:t>Une CVR bis officielle, recrée par une loi adoptée par l’actuel Parlement congolais, risque de ne pas échapper aux mêmes défauts que la CVR N°1 </a:t>
            </a:r>
          </a:p>
          <a:p>
            <a:pPr lvl="1"/>
            <a:r>
              <a:rPr lang="fr-FR" sz="2800" dirty="0"/>
              <a:t>Le Rapport </a:t>
            </a:r>
            <a:r>
              <a:rPr lang="fr-FR" sz="2800" dirty="0" err="1"/>
              <a:t>Mapping</a:t>
            </a:r>
            <a:r>
              <a:rPr lang="fr-FR" sz="2800" dirty="0"/>
              <a:t> et ses annexes (ensemble des documents des ONG nationales et internationales, des Nations Unies, etc.  Compilés dans un CD + la base de données constitue un Rapport d’une CVR</a:t>
            </a:r>
          </a:p>
          <a:p>
            <a:pPr lvl="2"/>
            <a:r>
              <a:rPr lang="fr-FR" sz="2400" dirty="0"/>
              <a:t>Seul manque l’aspect « audition publique »</a:t>
            </a:r>
          </a:p>
        </p:txBody>
      </p:sp>
    </p:spTree>
    <p:extLst>
      <p:ext uri="{BB962C8B-B14F-4D97-AF65-F5344CB8AC3E}">
        <p14:creationId xmlns:p14="http://schemas.microsoft.com/office/powerpoint/2010/main" val="2778600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72C28C-6842-6A4D-A122-64628EE0AA58}"/>
              </a:ext>
            </a:extLst>
          </p:cNvPr>
          <p:cNvSpPr>
            <a:spLocks noGrp="1"/>
          </p:cNvSpPr>
          <p:nvPr>
            <p:ph type="title"/>
          </p:nvPr>
        </p:nvSpPr>
        <p:spPr>
          <a:xfrm>
            <a:off x="1371600" y="685800"/>
            <a:ext cx="9601200" cy="685800"/>
          </a:xfrm>
        </p:spPr>
        <p:txBody>
          <a:bodyPr>
            <a:normAutofit fontScale="90000"/>
          </a:bodyPr>
          <a:lstStyle/>
          <a:p>
            <a:r>
              <a:rPr lang="fr-FR" b="1" dirty="0"/>
              <a:t>Utiliser des mécanismes non officiels de recherche de la vérité </a:t>
            </a:r>
            <a:br>
              <a:rPr lang="fr-FR" dirty="0"/>
            </a:br>
            <a:endParaRPr lang="fr-FR" dirty="0"/>
          </a:p>
        </p:txBody>
      </p:sp>
      <p:sp>
        <p:nvSpPr>
          <p:cNvPr id="3" name="Espace réservé du contenu 2">
            <a:extLst>
              <a:ext uri="{FF2B5EF4-FFF2-40B4-BE49-F238E27FC236}">
                <a16:creationId xmlns:a16="http://schemas.microsoft.com/office/drawing/2014/main" id="{0DF96F7D-DADE-2C40-A20E-053530907581}"/>
              </a:ext>
            </a:extLst>
          </p:cNvPr>
          <p:cNvSpPr>
            <a:spLocks noGrp="1"/>
          </p:cNvSpPr>
          <p:nvPr>
            <p:ph idx="1"/>
          </p:nvPr>
        </p:nvSpPr>
        <p:spPr>
          <a:xfrm>
            <a:off x="1371600" y="2355273"/>
            <a:ext cx="9601200" cy="4281053"/>
          </a:xfrm>
        </p:spPr>
        <p:txBody>
          <a:bodyPr>
            <a:normAutofit/>
          </a:bodyPr>
          <a:lstStyle/>
          <a:p>
            <a:pPr marL="0" indent="0">
              <a:buNone/>
            </a:pPr>
            <a:r>
              <a:rPr lang="fr-FR" sz="2800" b="1" dirty="0"/>
              <a:t>Trois catégories :</a:t>
            </a:r>
          </a:p>
          <a:p>
            <a:pPr marL="457200" indent="-457200">
              <a:buAutoNum type="arabicPeriod"/>
            </a:pPr>
            <a:r>
              <a:rPr lang="fr-BE" sz="2800" b="1" dirty="0"/>
              <a:t>Les </a:t>
            </a:r>
            <a:r>
              <a:rPr lang="fr-FR" sz="2800" b="1" dirty="0"/>
              <a:t>efforts semblables aux commissions Vérité mis en œuvre par la société civile</a:t>
            </a:r>
          </a:p>
          <a:p>
            <a:pPr marL="457200" indent="-457200">
              <a:buAutoNum type="arabicPeriod"/>
            </a:pPr>
            <a:r>
              <a:rPr lang="fr-FR" sz="2800" b="1" dirty="0"/>
              <a:t>Les Centres de documentation sur les crimes de masse</a:t>
            </a:r>
          </a:p>
          <a:p>
            <a:pPr marL="457200" indent="-457200">
              <a:buAutoNum type="arabicPeriod"/>
            </a:pPr>
            <a:r>
              <a:rPr lang="fr-FR" sz="2800" b="1" dirty="0"/>
              <a:t>Les tribunaux « d’opinion » ou « fictifs » ou « de la société </a:t>
            </a:r>
            <a:r>
              <a:rPr lang="fr-FR" sz="3200" b="1" dirty="0"/>
              <a:t>civile</a:t>
            </a:r>
            <a:r>
              <a:rPr lang="fr-FR" sz="2800" b="1" dirty="0"/>
              <a:t> » ou « par défaut »</a:t>
            </a:r>
          </a:p>
          <a:p>
            <a:pPr marL="457200" indent="-457200">
              <a:buAutoNum type="arabicPeriod"/>
            </a:pPr>
            <a:endParaRPr lang="fr-FR" b="1" dirty="0"/>
          </a:p>
          <a:p>
            <a:pPr marL="457200" indent="-457200">
              <a:buAutoNum type="arabicPeriod"/>
            </a:pPr>
            <a:endParaRPr lang="fr-FR" dirty="0"/>
          </a:p>
        </p:txBody>
      </p:sp>
    </p:spTree>
    <p:extLst>
      <p:ext uri="{BB962C8B-B14F-4D97-AF65-F5344CB8AC3E}">
        <p14:creationId xmlns:p14="http://schemas.microsoft.com/office/powerpoint/2010/main" val="1420212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31DCB1-30CE-A349-AAA5-3DB8D1F4E422}"/>
              </a:ext>
            </a:extLst>
          </p:cNvPr>
          <p:cNvSpPr>
            <a:spLocks noGrp="1"/>
          </p:cNvSpPr>
          <p:nvPr>
            <p:ph type="title"/>
          </p:nvPr>
        </p:nvSpPr>
        <p:spPr>
          <a:xfrm>
            <a:off x="1371600" y="190006"/>
            <a:ext cx="9601200" cy="676894"/>
          </a:xfrm>
        </p:spPr>
        <p:txBody>
          <a:bodyPr>
            <a:normAutofit fontScale="90000"/>
          </a:bodyPr>
          <a:lstStyle/>
          <a:p>
            <a:r>
              <a:rPr lang="fr-FR" sz="3200" b="1" dirty="0"/>
              <a:t>Efforts semblables aux commissions mis en œuvre par la société civile</a:t>
            </a:r>
          </a:p>
        </p:txBody>
      </p:sp>
      <p:sp>
        <p:nvSpPr>
          <p:cNvPr id="3" name="Espace réservé du contenu 2">
            <a:extLst>
              <a:ext uri="{FF2B5EF4-FFF2-40B4-BE49-F238E27FC236}">
                <a16:creationId xmlns:a16="http://schemas.microsoft.com/office/drawing/2014/main" id="{91EE2ADF-E6B9-204C-9A15-9716B562CA2B}"/>
              </a:ext>
            </a:extLst>
          </p:cNvPr>
          <p:cNvSpPr>
            <a:spLocks noGrp="1"/>
          </p:cNvSpPr>
          <p:nvPr>
            <p:ph idx="1"/>
          </p:nvPr>
        </p:nvSpPr>
        <p:spPr>
          <a:xfrm>
            <a:off x="1371599" y="1330036"/>
            <a:ext cx="10377055" cy="5029200"/>
          </a:xfrm>
        </p:spPr>
        <p:txBody>
          <a:bodyPr>
            <a:normAutofit/>
          </a:bodyPr>
          <a:lstStyle/>
          <a:p>
            <a:pPr>
              <a:lnSpc>
                <a:spcPct val="80000"/>
              </a:lnSpc>
            </a:pPr>
            <a:r>
              <a:rPr lang="fr-FR" altLang="fr-FR" sz="2400" dirty="0">
                <a:ea typeface="ＭＳ Ｐゴシック" panose="020B0600070205080204" pitchFamily="34" charset="-128"/>
              </a:rPr>
              <a:t>partagent le plus d’attributs avec les commissions de la vérité officielles et sont semblables en certains points.	</a:t>
            </a:r>
            <a:r>
              <a:rPr lang="en-US" altLang="fr-FR" sz="2400" dirty="0">
                <a:ea typeface="ＭＳ Ｐゴシック" panose="020B0600070205080204" pitchFamily="34" charset="-128"/>
              </a:rPr>
              <a:t> </a:t>
            </a:r>
          </a:p>
          <a:p>
            <a:pPr>
              <a:lnSpc>
                <a:spcPct val="80000"/>
              </a:lnSpc>
            </a:pPr>
            <a:r>
              <a:rPr lang="fr-FR" altLang="fr-FR" sz="2400" dirty="0">
                <a:ea typeface="ＭＳ Ｐゴシック" panose="020B0600070205080204" pitchFamily="34" charset="-128"/>
              </a:rPr>
              <a:t>Mais ne possèdent généralement pas les mêmes structures bureaucratiques que les commissions (par ex. ils n’ont pas de « commissaires »),</a:t>
            </a:r>
          </a:p>
          <a:p>
            <a:pPr lvl="1">
              <a:lnSpc>
                <a:spcPct val="80000"/>
              </a:lnSpc>
            </a:pPr>
            <a:r>
              <a:rPr lang="fr-FR" altLang="fr-FR" sz="2400" i="0" dirty="0">
                <a:ea typeface="ＭＳ Ｐゴシック" panose="020B0600070205080204" pitchFamily="34" charset="-128"/>
              </a:rPr>
              <a:t>Guatemala: REMHI (1995 – 1998)</a:t>
            </a:r>
          </a:p>
          <a:p>
            <a:pPr lvl="1">
              <a:lnSpc>
                <a:spcPct val="80000"/>
              </a:lnSpc>
            </a:pPr>
            <a:r>
              <a:rPr lang="fr-FR" altLang="fr-FR" sz="2400" i="0" dirty="0">
                <a:ea typeface="ＭＳ Ｐゴシック" panose="020B0600070205080204" pitchFamily="34" charset="-128"/>
              </a:rPr>
              <a:t>Brasil: </a:t>
            </a:r>
            <a:r>
              <a:rPr lang="fr-FR" altLang="fr-FR" sz="2400" i="0" dirty="0" err="1">
                <a:ea typeface="ＭＳ Ｐゴシック" panose="020B0600070205080204" pitchFamily="34" charset="-128"/>
              </a:rPr>
              <a:t>Nunca</a:t>
            </a:r>
            <a:r>
              <a:rPr lang="fr-FR" altLang="fr-FR" sz="2400" i="0" dirty="0">
                <a:ea typeface="ＭＳ Ｐゴシック" panose="020B0600070205080204" pitchFamily="34" charset="-128"/>
              </a:rPr>
              <a:t> Mais (Brésil : plus jamais) (1979 - 1985)</a:t>
            </a:r>
          </a:p>
          <a:p>
            <a:pPr lvl="1">
              <a:lnSpc>
                <a:spcPct val="80000"/>
              </a:lnSpc>
            </a:pPr>
            <a:r>
              <a:rPr lang="fr-FR" altLang="fr-FR" sz="2400" i="0" dirty="0">
                <a:ea typeface="ＭＳ Ｐゴシック" panose="020B0600070205080204" pitchFamily="34" charset="-128"/>
              </a:rPr>
              <a:t>Uruguay: le SERPAJ (1985 – 1989)</a:t>
            </a:r>
            <a:r>
              <a:rPr lang="en-US" altLang="fr-FR" sz="2400" i="0" dirty="0">
                <a:ea typeface="ＭＳ Ｐゴシック" panose="020B0600070205080204" pitchFamily="34" charset="-128"/>
              </a:rPr>
              <a:t> </a:t>
            </a:r>
            <a:endParaRPr lang="fr-FR" altLang="fr-FR" sz="2400" dirty="0">
              <a:ea typeface="ＭＳ Ｐゴシック" panose="020B0600070205080204" pitchFamily="34" charset="-128"/>
            </a:endParaRPr>
          </a:p>
          <a:p>
            <a:pPr>
              <a:lnSpc>
                <a:spcPct val="80000"/>
              </a:lnSpc>
            </a:pPr>
            <a:r>
              <a:rPr lang="fr-FR" altLang="fr-FR" sz="2400" dirty="0">
                <a:ea typeface="ＭＳ Ｐゴシック" panose="020B0600070205080204" pitchFamily="34" charset="-128"/>
              </a:rPr>
              <a:t>Publient le plus souvent un Rapport final documentant les crimes commis et formulant des recommandations de justice transitionnelle.</a:t>
            </a:r>
          </a:p>
          <a:p>
            <a:pPr>
              <a:lnSpc>
                <a:spcPct val="80000"/>
              </a:lnSpc>
            </a:pPr>
            <a:r>
              <a:rPr lang="fr-FR" altLang="fr-FR" sz="2400" b="1" dirty="0">
                <a:solidFill>
                  <a:srgbClr val="00B050"/>
                </a:solidFill>
                <a:ea typeface="ＭＳ Ｐゴシック" panose="020B0600070205080204" pitchFamily="34" charset="-128"/>
              </a:rPr>
              <a:t>Le Rapport </a:t>
            </a:r>
            <a:r>
              <a:rPr lang="fr-FR" altLang="fr-FR" sz="2400" b="1" dirty="0" err="1">
                <a:solidFill>
                  <a:srgbClr val="00B050"/>
                </a:solidFill>
                <a:ea typeface="ＭＳ Ｐゴシック" panose="020B0600070205080204" pitchFamily="34" charset="-128"/>
              </a:rPr>
              <a:t>Mapping</a:t>
            </a:r>
            <a:r>
              <a:rPr lang="fr-FR" altLang="fr-FR" sz="2400" b="1" dirty="0">
                <a:solidFill>
                  <a:srgbClr val="00B050"/>
                </a:solidFill>
                <a:ea typeface="ＭＳ Ｐゴシック" panose="020B0600070205080204" pitchFamily="34" charset="-128"/>
              </a:rPr>
              <a:t> fait partie de ces efforts de recherche de la vérité, dresse l’inventaire des crimes commis et a formulé des recommandations pour les principaux mécanismes de justice transitionnelle.</a:t>
            </a:r>
          </a:p>
        </p:txBody>
      </p:sp>
    </p:spTree>
    <p:extLst>
      <p:ext uri="{BB962C8B-B14F-4D97-AF65-F5344CB8AC3E}">
        <p14:creationId xmlns:p14="http://schemas.microsoft.com/office/powerpoint/2010/main" val="904492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A36741-AB40-8B48-8D98-4233FCCCE4B6}"/>
              </a:ext>
            </a:extLst>
          </p:cNvPr>
          <p:cNvSpPr>
            <a:spLocks noGrp="1"/>
          </p:cNvSpPr>
          <p:nvPr>
            <p:ph type="title"/>
          </p:nvPr>
        </p:nvSpPr>
        <p:spPr>
          <a:xfrm>
            <a:off x="1371600" y="169817"/>
            <a:ext cx="9601200" cy="2001883"/>
          </a:xfrm>
        </p:spPr>
        <p:txBody>
          <a:bodyPr>
            <a:normAutofit fontScale="90000"/>
          </a:bodyPr>
          <a:lstStyle/>
          <a:p>
            <a:r>
              <a:rPr lang="fr-BE" sz="2200" b="1" dirty="0"/>
              <a:t>RAPPORT MAPPING </a:t>
            </a:r>
            <a:br>
              <a:rPr lang="fr-BE" b="1" dirty="0"/>
            </a:br>
            <a:r>
              <a:rPr lang="fr-BE" b="1" dirty="0"/>
              <a:t>DATES ANNIVERSAIRES DES INCIDENTS   DES MOIS DE DECEMBRE 1996-2002</a:t>
            </a:r>
            <a:br>
              <a:rPr lang="fr-BE" dirty="0"/>
            </a:br>
            <a:endParaRPr lang="fr-FR" dirty="0"/>
          </a:p>
        </p:txBody>
      </p:sp>
      <p:sp>
        <p:nvSpPr>
          <p:cNvPr id="3" name="Espace réservé du contenu 2">
            <a:extLst>
              <a:ext uri="{FF2B5EF4-FFF2-40B4-BE49-F238E27FC236}">
                <a16:creationId xmlns:a16="http://schemas.microsoft.com/office/drawing/2014/main" id="{4C373FCF-E40D-A948-BE79-9DF6D32FCC1A}"/>
              </a:ext>
            </a:extLst>
          </p:cNvPr>
          <p:cNvSpPr>
            <a:spLocks noGrp="1"/>
          </p:cNvSpPr>
          <p:nvPr>
            <p:ph idx="1"/>
          </p:nvPr>
        </p:nvSpPr>
        <p:spPr>
          <a:xfrm>
            <a:off x="838199" y="1567543"/>
            <a:ext cx="10944497" cy="5120640"/>
          </a:xfrm>
        </p:spPr>
        <p:txBody>
          <a:bodyPr>
            <a:normAutofit/>
          </a:bodyPr>
          <a:lstStyle/>
          <a:p>
            <a:pPr lvl="0"/>
            <a:r>
              <a:rPr lang="fr-BE" sz="2400" dirty="0"/>
              <a:t>Le </a:t>
            </a:r>
            <a:r>
              <a:rPr lang="fr-BE" sz="2400" b="1" u="sng" dirty="0"/>
              <a:t>1er </a:t>
            </a:r>
            <a:r>
              <a:rPr lang="fr-BE" sz="2400" b="1" u="sng" dirty="0" err="1"/>
              <a:t>décembre</a:t>
            </a:r>
            <a:r>
              <a:rPr lang="fr-BE" sz="2400" b="1" u="sng" dirty="0"/>
              <a:t> 1999</a:t>
            </a:r>
            <a:r>
              <a:rPr lang="fr-BE" sz="2400" dirty="0"/>
              <a:t>, des </a:t>
            </a:r>
            <a:r>
              <a:rPr lang="fr-BE" sz="2400" dirty="0">
                <a:highlight>
                  <a:srgbClr val="FFFF00"/>
                </a:highlight>
              </a:rPr>
              <a:t>miliciens </a:t>
            </a:r>
            <a:r>
              <a:rPr lang="fr-BE" sz="2400" dirty="0" err="1">
                <a:highlight>
                  <a:srgbClr val="FFFF00"/>
                </a:highlight>
              </a:rPr>
              <a:t>lendu</a:t>
            </a:r>
            <a:r>
              <a:rPr lang="fr-BE" sz="2400" dirty="0">
                <a:highlight>
                  <a:srgbClr val="FFFF00"/>
                </a:highlight>
              </a:rPr>
              <a:t> </a:t>
            </a:r>
            <a:r>
              <a:rPr lang="fr-BE" sz="2400" dirty="0"/>
              <a:t>ont affronté des </a:t>
            </a:r>
            <a:r>
              <a:rPr lang="fr-BE" sz="2400" dirty="0" err="1"/>
              <a:t>éléments</a:t>
            </a:r>
            <a:r>
              <a:rPr lang="fr-BE" sz="2400" dirty="0"/>
              <a:t> de l’</a:t>
            </a:r>
            <a:r>
              <a:rPr lang="fr-BE" sz="2400" dirty="0">
                <a:highlight>
                  <a:srgbClr val="FFFF00"/>
                </a:highlight>
              </a:rPr>
              <a:t>UPDF</a:t>
            </a:r>
            <a:r>
              <a:rPr lang="fr-BE" sz="2400" dirty="0"/>
              <a:t> et des </a:t>
            </a:r>
            <a:r>
              <a:rPr lang="fr-BE" sz="2400" dirty="0">
                <a:highlight>
                  <a:srgbClr val="FFFF00"/>
                </a:highlight>
              </a:rPr>
              <a:t>miliciens </a:t>
            </a:r>
            <a:r>
              <a:rPr lang="fr-BE" sz="2400" dirty="0" err="1">
                <a:highlight>
                  <a:srgbClr val="FFFF00"/>
                </a:highlight>
              </a:rPr>
              <a:t>hema</a:t>
            </a:r>
            <a:r>
              <a:rPr lang="fr-BE" sz="2400" dirty="0"/>
              <a:t> pour le </a:t>
            </a:r>
            <a:r>
              <a:rPr lang="fr-BE" sz="2400" dirty="0" err="1"/>
              <a:t>contrôle</a:t>
            </a:r>
            <a:r>
              <a:rPr lang="fr-BE" sz="2400" dirty="0"/>
              <a:t> de la ville </a:t>
            </a:r>
            <a:r>
              <a:rPr lang="fr-BE" sz="2400" dirty="0" err="1"/>
              <a:t>minière</a:t>
            </a:r>
            <a:r>
              <a:rPr lang="fr-BE" sz="2400" dirty="0"/>
              <a:t> de Bambou, dans la </a:t>
            </a:r>
            <a:r>
              <a:rPr lang="fr-BE" sz="2400" dirty="0" err="1"/>
              <a:t>collectivite</a:t>
            </a:r>
            <a:r>
              <a:rPr lang="fr-BE" sz="2400" dirty="0"/>
              <a:t>́ des </a:t>
            </a:r>
            <a:r>
              <a:rPr lang="fr-BE" sz="2400" dirty="0" err="1"/>
              <a:t>Walendu</a:t>
            </a:r>
            <a:r>
              <a:rPr lang="fr-BE" sz="2400" dirty="0"/>
              <a:t> </a:t>
            </a:r>
            <a:r>
              <a:rPr lang="fr-BE" sz="2400" dirty="0" err="1"/>
              <a:t>Djatsi</a:t>
            </a:r>
            <a:r>
              <a:rPr lang="fr-BE" sz="2400" dirty="0"/>
              <a:t> du territoire de </a:t>
            </a:r>
            <a:r>
              <a:rPr lang="fr-BE" sz="2400" dirty="0" err="1"/>
              <a:t>Djugu</a:t>
            </a:r>
            <a:r>
              <a:rPr lang="fr-BE" sz="2400" dirty="0"/>
              <a:t>. </a:t>
            </a:r>
            <a:r>
              <a:rPr lang="fr-BE" sz="2400" dirty="0">
                <a:highlight>
                  <a:srgbClr val="C0C0C0"/>
                </a:highlight>
              </a:rPr>
              <a:t>Les combats ont fait plus de 200 morts parmi la population civile</a:t>
            </a:r>
            <a:r>
              <a:rPr lang="fr-BE" sz="2400" dirty="0"/>
              <a:t>. De nombreuses victimes ont </a:t>
            </a:r>
            <a:r>
              <a:rPr lang="fr-BE" sz="2400" dirty="0" err="1"/>
              <a:t>éte</a:t>
            </a:r>
            <a:r>
              <a:rPr lang="fr-BE" sz="2400" dirty="0"/>
              <a:t>́ </a:t>
            </a:r>
            <a:r>
              <a:rPr lang="fr-BE" sz="2400" dirty="0" err="1"/>
              <a:t>mutilées</a:t>
            </a:r>
            <a:r>
              <a:rPr lang="fr-BE" sz="2400" dirty="0"/>
              <a:t> et la cité </a:t>
            </a:r>
            <a:r>
              <a:rPr lang="fr-BE" sz="2400" dirty="0" err="1"/>
              <a:t>pillée</a:t>
            </a:r>
            <a:r>
              <a:rPr lang="fr-BE" sz="2400" dirty="0"/>
              <a:t>. Les corps des victimes, pour la plupart, ont </a:t>
            </a:r>
            <a:r>
              <a:rPr lang="fr-BE" sz="2400" dirty="0" err="1"/>
              <a:t>éte</a:t>
            </a:r>
            <a:r>
              <a:rPr lang="fr-BE" sz="2400" dirty="0"/>
              <a:t>́ </a:t>
            </a:r>
            <a:r>
              <a:rPr lang="fr-BE" sz="2400" dirty="0" err="1"/>
              <a:t>jetés</a:t>
            </a:r>
            <a:r>
              <a:rPr lang="fr-BE" sz="2400" dirty="0"/>
              <a:t> dans la </a:t>
            </a:r>
            <a:r>
              <a:rPr lang="fr-BE" sz="2400" dirty="0" err="1"/>
              <a:t>rivière</a:t>
            </a:r>
            <a:r>
              <a:rPr lang="fr-BE" sz="2400" dirty="0"/>
              <a:t> Chari. </a:t>
            </a:r>
          </a:p>
          <a:p>
            <a:pPr lvl="0"/>
            <a:r>
              <a:rPr lang="fr-BE" sz="2400" dirty="0"/>
              <a:t>Le </a:t>
            </a:r>
            <a:r>
              <a:rPr lang="fr-BE" sz="2400" b="1" u="sng" dirty="0"/>
              <a:t>3 </a:t>
            </a:r>
            <a:r>
              <a:rPr lang="fr-BE" sz="2400" b="1" u="sng" dirty="0" err="1"/>
              <a:t>décembre</a:t>
            </a:r>
            <a:r>
              <a:rPr lang="fr-BE" sz="2400" b="1" u="sng" dirty="0"/>
              <a:t> 2000</a:t>
            </a:r>
            <a:r>
              <a:rPr lang="fr-BE" sz="2400" dirty="0"/>
              <a:t>, des </a:t>
            </a:r>
            <a:r>
              <a:rPr lang="fr-BE" sz="2400" dirty="0" err="1"/>
              <a:t>éléments</a:t>
            </a:r>
            <a:r>
              <a:rPr lang="fr-BE" sz="2400" dirty="0"/>
              <a:t> de </a:t>
            </a:r>
            <a:r>
              <a:rPr lang="fr-BE" sz="2400" dirty="0">
                <a:highlight>
                  <a:srgbClr val="FFFF00"/>
                </a:highlight>
              </a:rPr>
              <a:t>l’ANC/APR </a:t>
            </a:r>
            <a:r>
              <a:rPr lang="fr-BE" sz="2400" dirty="0"/>
              <a:t>ont </a:t>
            </a:r>
            <a:r>
              <a:rPr lang="fr-BE" sz="2400" dirty="0">
                <a:highlight>
                  <a:srgbClr val="C0C0C0"/>
                </a:highlight>
              </a:rPr>
              <a:t>tué entre 12 et 16 civils</a:t>
            </a:r>
            <a:r>
              <a:rPr lang="fr-BE" sz="2400" dirty="0"/>
              <a:t>, dont au moins deux enfants, dans la </a:t>
            </a:r>
            <a:r>
              <a:rPr lang="fr-BE" sz="2400" dirty="0" err="1"/>
              <a:t>localite</a:t>
            </a:r>
            <a:r>
              <a:rPr lang="fr-BE" sz="2400" dirty="0"/>
              <a:t>́ de </a:t>
            </a:r>
            <a:r>
              <a:rPr lang="fr-BE" sz="2400" dirty="0" err="1"/>
              <a:t>Kasandwe</a:t>
            </a:r>
            <a:r>
              <a:rPr lang="fr-BE" sz="2400" dirty="0"/>
              <a:t>, à 14 </a:t>
            </a:r>
            <a:r>
              <a:rPr lang="fr-BE" sz="2400" dirty="0" err="1"/>
              <a:t>kilomètres</a:t>
            </a:r>
            <a:r>
              <a:rPr lang="fr-BE" sz="2400" dirty="0"/>
              <a:t> de </a:t>
            </a:r>
            <a:r>
              <a:rPr lang="fr-BE" sz="2400" dirty="0" err="1"/>
              <a:t>Nyunzu</a:t>
            </a:r>
            <a:r>
              <a:rPr lang="fr-BE" sz="2400" dirty="0"/>
              <a:t>. Les militaires </a:t>
            </a:r>
            <a:r>
              <a:rPr lang="fr-BE" sz="2400" dirty="0" err="1"/>
              <a:t>étaient</a:t>
            </a:r>
            <a:r>
              <a:rPr lang="fr-BE" sz="2400" dirty="0"/>
              <a:t> à la recherche des </a:t>
            </a:r>
            <a:r>
              <a:rPr lang="fr-BE" sz="2400" dirty="0" err="1"/>
              <a:t>éléments</a:t>
            </a:r>
            <a:r>
              <a:rPr lang="fr-BE" sz="2400" dirty="0"/>
              <a:t> de l’</a:t>
            </a:r>
            <a:r>
              <a:rPr lang="fr-BE" sz="2400" dirty="0" err="1"/>
              <a:t>ALiR</a:t>
            </a:r>
            <a:r>
              <a:rPr lang="fr-BE" sz="2400" dirty="0"/>
              <a:t> qui avaient tué la veille un civil accusé de collaborer avec l’ANC/APR dans le village de </a:t>
            </a:r>
            <a:r>
              <a:rPr lang="fr-BE" sz="2400" dirty="0" err="1"/>
              <a:t>Pilipili</a:t>
            </a:r>
            <a:r>
              <a:rPr lang="fr-BE" sz="2400" dirty="0"/>
              <a:t>, à 7 </a:t>
            </a:r>
            <a:r>
              <a:rPr lang="fr-BE" sz="2400" dirty="0" err="1"/>
              <a:t>kilomètres</a:t>
            </a:r>
            <a:r>
              <a:rPr lang="fr-BE" sz="2400" dirty="0"/>
              <a:t> de </a:t>
            </a:r>
            <a:r>
              <a:rPr lang="fr-BE" sz="2400" dirty="0" err="1"/>
              <a:t>Nyunzu</a:t>
            </a:r>
            <a:r>
              <a:rPr lang="fr-BE" sz="2400" dirty="0"/>
              <a:t>. Faute de trouver les </a:t>
            </a:r>
            <a:r>
              <a:rPr lang="fr-BE" sz="2400" dirty="0" err="1"/>
              <a:t>ALiR</a:t>
            </a:r>
            <a:r>
              <a:rPr lang="fr-BE" sz="2400" dirty="0"/>
              <a:t> </a:t>
            </a:r>
            <a:r>
              <a:rPr lang="fr-BE" sz="2400" dirty="0" err="1"/>
              <a:t>impliqués</a:t>
            </a:r>
            <a:r>
              <a:rPr lang="fr-BE" sz="2400" dirty="0"/>
              <a:t> dans cet assassinat, les militaires se sont rendus à </a:t>
            </a:r>
            <a:r>
              <a:rPr lang="fr-BE" sz="2400" dirty="0" err="1"/>
              <a:t>Kasandwe</a:t>
            </a:r>
            <a:r>
              <a:rPr lang="fr-BE" sz="2400" dirty="0"/>
              <a:t>. </a:t>
            </a:r>
            <a:r>
              <a:rPr lang="fr-BE" sz="2400" dirty="0" err="1"/>
              <a:t>Après</a:t>
            </a:r>
            <a:r>
              <a:rPr lang="fr-BE" sz="2400" dirty="0"/>
              <a:t> avoir accusé la population de collaborer avec les membres de l’</a:t>
            </a:r>
            <a:r>
              <a:rPr lang="fr-BE" sz="2400" dirty="0" err="1"/>
              <a:t>ALiR</a:t>
            </a:r>
            <a:r>
              <a:rPr lang="fr-BE" sz="2400" dirty="0"/>
              <a:t>, ils ont tué les civils à coups de pilon et à l’arme blanche puis ont </a:t>
            </a:r>
            <a:r>
              <a:rPr lang="fr-BE" sz="2400" dirty="0" err="1"/>
              <a:t>brûle</a:t>
            </a:r>
            <a:r>
              <a:rPr lang="fr-BE" sz="2400" dirty="0"/>
              <a:t>́ les corps des victimes. </a:t>
            </a:r>
          </a:p>
        </p:txBody>
      </p:sp>
    </p:spTree>
    <p:extLst>
      <p:ext uri="{BB962C8B-B14F-4D97-AF65-F5344CB8AC3E}">
        <p14:creationId xmlns:p14="http://schemas.microsoft.com/office/powerpoint/2010/main" val="4259095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6DEA69-898B-564D-93F5-7DDE0C6D8B5B}"/>
              </a:ext>
            </a:extLst>
          </p:cNvPr>
          <p:cNvSpPr>
            <a:spLocks noGrp="1"/>
          </p:cNvSpPr>
          <p:nvPr>
            <p:ph type="title"/>
          </p:nvPr>
        </p:nvSpPr>
        <p:spPr>
          <a:xfrm>
            <a:off x="1371600" y="685800"/>
            <a:ext cx="9601200" cy="636373"/>
          </a:xfrm>
        </p:spPr>
        <p:txBody>
          <a:bodyPr>
            <a:normAutofit/>
          </a:bodyPr>
          <a:lstStyle/>
          <a:p>
            <a:r>
              <a:rPr lang="fr-FR" sz="3200" b="1" dirty="0"/>
              <a:t>Centres de documentation </a:t>
            </a:r>
          </a:p>
        </p:txBody>
      </p:sp>
      <p:sp>
        <p:nvSpPr>
          <p:cNvPr id="3" name="Espace réservé du contenu 2">
            <a:extLst>
              <a:ext uri="{FF2B5EF4-FFF2-40B4-BE49-F238E27FC236}">
                <a16:creationId xmlns:a16="http://schemas.microsoft.com/office/drawing/2014/main" id="{9165EACF-1374-1A43-A9F9-30414D56438B}"/>
              </a:ext>
            </a:extLst>
          </p:cNvPr>
          <p:cNvSpPr>
            <a:spLocks noGrp="1"/>
          </p:cNvSpPr>
          <p:nvPr>
            <p:ph idx="1"/>
          </p:nvPr>
        </p:nvSpPr>
        <p:spPr>
          <a:xfrm>
            <a:off x="1371600" y="1658319"/>
            <a:ext cx="9601200" cy="4922590"/>
          </a:xfrm>
        </p:spPr>
        <p:txBody>
          <a:bodyPr>
            <a:normAutofit/>
          </a:bodyPr>
          <a:lstStyle/>
          <a:p>
            <a:pPr>
              <a:lnSpc>
                <a:spcPct val="80000"/>
              </a:lnSpc>
            </a:pPr>
            <a:r>
              <a:rPr lang="fr-FR" altLang="fr-FR" sz="2400" dirty="0">
                <a:ea typeface="ＭＳ Ｐゴシック" panose="020B0600070205080204" pitchFamily="34" charset="-128"/>
              </a:rPr>
              <a:t> institutions permanentes mises en place essentiellement pour recueillir et préserver des documents.  </a:t>
            </a:r>
          </a:p>
          <a:p>
            <a:pPr>
              <a:lnSpc>
                <a:spcPct val="80000"/>
              </a:lnSpc>
            </a:pPr>
            <a:r>
              <a:rPr lang="fr-FR" altLang="fr-FR" sz="2400" dirty="0">
                <a:ea typeface="ＭＳ Ｐゴシック" panose="020B0600070205080204" pitchFamily="34" charset="-128"/>
              </a:rPr>
              <a:t> mettent tout particulièrement l’accent sur les objectifs de la justice transitionnelle (affronter le legs des violations des droits de l’homme commises dans le passé en révélant la vérité). </a:t>
            </a:r>
          </a:p>
          <a:p>
            <a:pPr>
              <a:lnSpc>
                <a:spcPct val="80000"/>
              </a:lnSpc>
            </a:pPr>
            <a:r>
              <a:rPr lang="fr-FR" altLang="fr-FR" sz="2400" dirty="0">
                <a:ea typeface="ＭＳ Ｐゴシック" panose="020B0600070205080204" pitchFamily="34" charset="-128"/>
              </a:rPr>
              <a:t>Plutôt que de produire un rapport final, publient une série de comptes rendus et d’articles qui visent à examiner le passé.</a:t>
            </a:r>
          </a:p>
          <a:p>
            <a:pPr lvl="1">
              <a:lnSpc>
                <a:spcPct val="80000"/>
              </a:lnSpc>
            </a:pPr>
            <a:r>
              <a:rPr lang="fr-FR" altLang="fr-FR" b="1" i="0" dirty="0">
                <a:ea typeface="ＭＳ Ｐゴシック" panose="020B0600070205080204" pitchFamily="34" charset="-128"/>
              </a:rPr>
              <a:t>Le programme sur le génocide cambodgien (PGC) (1994 – présent)</a:t>
            </a:r>
            <a:r>
              <a:rPr lang="en-US" altLang="fr-FR" sz="2400" i="0" dirty="0">
                <a:ea typeface="ＭＳ Ｐゴシック" panose="020B0600070205080204" pitchFamily="34" charset="-128"/>
              </a:rPr>
              <a:t> </a:t>
            </a:r>
          </a:p>
          <a:p>
            <a:pPr lvl="1">
              <a:lnSpc>
                <a:spcPct val="80000"/>
              </a:lnSpc>
            </a:pPr>
            <a:r>
              <a:rPr lang="fr-FR" altLang="fr-FR" b="1" i="0" dirty="0">
                <a:ea typeface="ＭＳ Ｐゴシック" panose="020B0600070205080204" pitchFamily="34" charset="-128"/>
              </a:rPr>
              <a:t>Russie : « </a:t>
            </a:r>
            <a:r>
              <a:rPr lang="fr-FR" altLang="fr-FR" b="1" i="0" dirty="0" err="1">
                <a:ea typeface="ＭＳ Ｐゴシック" panose="020B0600070205080204" pitchFamily="34" charset="-128"/>
              </a:rPr>
              <a:t>Memorial</a:t>
            </a:r>
            <a:r>
              <a:rPr lang="fr-FR" altLang="fr-FR" b="1" i="0" dirty="0">
                <a:ea typeface="ＭＳ Ｐゴシック" panose="020B0600070205080204" pitchFamily="34" charset="-128"/>
              </a:rPr>
              <a:t>   (1988 - présent)</a:t>
            </a:r>
            <a:r>
              <a:rPr lang="en-US" altLang="fr-FR" i="0" dirty="0">
                <a:ea typeface="ＭＳ Ｐゴシック" panose="020B0600070205080204" pitchFamily="34" charset="-128"/>
              </a:rPr>
              <a:t> </a:t>
            </a:r>
            <a:endParaRPr lang="fr-FR" altLang="fr-FR" sz="2400" dirty="0">
              <a:ea typeface="ＭＳ Ｐゴシック" panose="020B0600070205080204" pitchFamily="34" charset="-128"/>
            </a:endParaRPr>
          </a:p>
          <a:p>
            <a:pPr>
              <a:lnSpc>
                <a:spcPct val="80000"/>
              </a:lnSpc>
            </a:pPr>
            <a:r>
              <a:rPr lang="fr-FR" altLang="fr-FR" sz="2400" b="1" dirty="0">
                <a:solidFill>
                  <a:srgbClr val="00B050"/>
                </a:solidFill>
                <a:ea typeface="ＭＳ Ｐゴシック" panose="020B0600070205080204" pitchFamily="34" charset="-128"/>
              </a:rPr>
              <a:t>Le Rapport </a:t>
            </a:r>
            <a:r>
              <a:rPr lang="fr-FR" altLang="fr-FR" sz="2400" b="1" dirty="0" err="1">
                <a:solidFill>
                  <a:srgbClr val="00B050"/>
                </a:solidFill>
                <a:ea typeface="ＭＳ Ｐゴシック" panose="020B0600070205080204" pitchFamily="34" charset="-128"/>
              </a:rPr>
              <a:t>Mapping</a:t>
            </a:r>
            <a:r>
              <a:rPr lang="fr-FR" altLang="fr-FR" sz="2400" b="1" dirty="0">
                <a:solidFill>
                  <a:srgbClr val="00B050"/>
                </a:solidFill>
                <a:ea typeface="ＭＳ Ｐゴシック" panose="020B0600070205080204" pitchFamily="34" charset="-128"/>
              </a:rPr>
              <a:t> repose sur des centaines de documents d’enquête produits par des ONG nationales et internationales, les Nations Unies, etc.</a:t>
            </a:r>
          </a:p>
          <a:p>
            <a:endParaRPr lang="fr-FR" dirty="0"/>
          </a:p>
        </p:txBody>
      </p:sp>
    </p:spTree>
    <p:extLst>
      <p:ext uri="{BB962C8B-B14F-4D97-AF65-F5344CB8AC3E}">
        <p14:creationId xmlns:p14="http://schemas.microsoft.com/office/powerpoint/2010/main" val="1625245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D630-7C84-644A-832B-DB3AE5027C67}"/>
              </a:ext>
            </a:extLst>
          </p:cNvPr>
          <p:cNvSpPr>
            <a:spLocks noGrp="1"/>
          </p:cNvSpPr>
          <p:nvPr>
            <p:ph type="title"/>
          </p:nvPr>
        </p:nvSpPr>
        <p:spPr>
          <a:xfrm>
            <a:off x="1055077" y="82062"/>
            <a:ext cx="11054861" cy="1188599"/>
          </a:xfrm>
        </p:spPr>
        <p:txBody>
          <a:bodyPr>
            <a:normAutofit/>
          </a:bodyPr>
          <a:lstStyle/>
          <a:p>
            <a:r>
              <a:rPr lang="fr-FR" sz="3200" b="1" dirty="0"/>
              <a:t>Les tribunaux « d’opinion » ou « fictifs » ou « de la société </a:t>
            </a:r>
            <a:r>
              <a:rPr lang="fr-FR" sz="3600" b="1" dirty="0"/>
              <a:t>civile</a:t>
            </a:r>
            <a:r>
              <a:rPr lang="fr-FR" b="1" dirty="0"/>
              <a:t> » </a:t>
            </a:r>
            <a:r>
              <a:rPr lang="fr-FR" sz="3600" b="1" dirty="0"/>
              <a:t>ou « par défaut »</a:t>
            </a:r>
            <a:endParaRPr lang="fr-FR" b="1" dirty="0"/>
          </a:p>
        </p:txBody>
      </p:sp>
      <p:sp>
        <p:nvSpPr>
          <p:cNvPr id="3" name="Espace réservé du contenu 2">
            <a:extLst>
              <a:ext uri="{FF2B5EF4-FFF2-40B4-BE49-F238E27FC236}">
                <a16:creationId xmlns:a16="http://schemas.microsoft.com/office/drawing/2014/main" id="{A6C704FC-5C8A-2C4D-A854-87E7B0994050}"/>
              </a:ext>
            </a:extLst>
          </p:cNvPr>
          <p:cNvSpPr>
            <a:spLocks noGrp="1"/>
          </p:cNvSpPr>
          <p:nvPr>
            <p:ph idx="1"/>
          </p:nvPr>
        </p:nvSpPr>
        <p:spPr>
          <a:xfrm>
            <a:off x="752169" y="1270660"/>
            <a:ext cx="11357770" cy="5587340"/>
          </a:xfrm>
        </p:spPr>
        <p:txBody>
          <a:bodyPr>
            <a:normAutofit lnSpcReduction="10000"/>
          </a:bodyPr>
          <a:lstStyle/>
          <a:p>
            <a:r>
              <a:rPr lang="fr-BE" sz="2400" dirty="0"/>
              <a:t>Un </a:t>
            </a:r>
            <a:r>
              <a:rPr lang="fr-BE" sz="2400" b="1" dirty="0"/>
              <a:t>tribunal d'opinion</a:t>
            </a:r>
            <a:r>
              <a:rPr lang="fr-BE" sz="2400" dirty="0"/>
              <a:t> est une assemblée délibérative dans laquelle des personnalités, des victimes, des témoins dénoncent sous la forme d’un procès des actes qu'elles estiment répréhensibles. Les « sentences » prononcées  se veulent basés sur la législation réelle, sont médiatisés, transmises</a:t>
            </a:r>
            <a:r>
              <a:rPr lang="fr-BE" sz="1800" dirty="0"/>
              <a:t> </a:t>
            </a:r>
            <a:r>
              <a:rPr lang="fr-BE" sz="2400" dirty="0"/>
              <a:t>aux autorités, etc. </a:t>
            </a:r>
            <a:r>
              <a:rPr lang="fr-FR" altLang="fr-FR" sz="2400" dirty="0">
                <a:ea typeface="ＭＳ Ｐゴシック" panose="020B0600070205080204" pitchFamily="34" charset="-128"/>
              </a:rPr>
              <a:t> en vue  d’exercer une pression pour obtenir parfois de véritables poursuites pénales et des réparations.</a:t>
            </a:r>
          </a:p>
          <a:p>
            <a:r>
              <a:rPr lang="fr-FR" altLang="fr-FR" sz="2400" dirty="0">
                <a:ea typeface="ＭＳ Ｐゴシック" panose="020B0600070205080204" pitchFamily="34" charset="-128"/>
              </a:rPr>
              <a:t>En mettant en scène un « procès » fictif portant sur une période spécifique ou une série d’événements, des militants, des universités ou des ONG peuvent enquêter et dire la vérité à propos de ce qui a eu lieu dans le passé.</a:t>
            </a:r>
          </a:p>
          <a:p>
            <a:pPr lvl="1"/>
            <a:r>
              <a:rPr lang="fr-BE" i="0" dirty="0"/>
              <a:t>Le Tribunal Russel  </a:t>
            </a:r>
            <a:endParaRPr lang="fr-BE" i="0" dirty="0">
              <a:solidFill>
                <a:schemeClr val="tx1"/>
              </a:solidFill>
            </a:endParaRPr>
          </a:p>
          <a:p>
            <a:pPr lvl="1"/>
            <a:r>
              <a:rPr lang="fr-BE" i="0" dirty="0"/>
              <a:t>Le Tribunal Monsanto</a:t>
            </a:r>
          </a:p>
          <a:p>
            <a:pPr lvl="1"/>
            <a:r>
              <a:rPr lang="fr-BE" i="0" dirty="0">
                <a:solidFill>
                  <a:schemeClr val="tx1"/>
                </a:solidFill>
              </a:rPr>
              <a:t>Le tribunal d'opinion de Tôkyô pour les « femmes de réconfort »</a:t>
            </a:r>
          </a:p>
          <a:p>
            <a:pPr lvl="1"/>
            <a:r>
              <a:rPr lang="fr-FR" altLang="fr-FR" i="0" dirty="0">
                <a:ea typeface="ＭＳ Ｐゴシック" panose="020B0600070205080204" pitchFamily="34" charset="-128"/>
              </a:rPr>
              <a:t> Le Tribunal pour le Congo</a:t>
            </a:r>
            <a:endParaRPr lang="fr-FR" altLang="fr-FR" sz="2400" dirty="0">
              <a:ea typeface="ＭＳ Ｐゴシック" panose="020B0600070205080204" pitchFamily="34" charset="-128"/>
            </a:endParaRPr>
          </a:p>
          <a:p>
            <a:r>
              <a:rPr lang="fr-FR" altLang="fr-FR" sz="2400" b="1" dirty="0">
                <a:solidFill>
                  <a:srgbClr val="00B050"/>
                </a:solidFill>
                <a:ea typeface="ＭＳ Ｐゴシック" panose="020B0600070205080204" pitchFamily="34" charset="-128"/>
              </a:rPr>
              <a:t>De tels tribunaux d’opinion sont envisagés pour faire la vérité sur des massacres emblématiques commis en RDC afin de pousser à la mise en œuvre de poursuites pénales par un TPI pour la RDC ou par des chambres spécialisées mixtes</a:t>
            </a:r>
          </a:p>
          <a:p>
            <a:pPr lvl="1"/>
            <a:endParaRPr lang="en-US" altLang="fr-FR" dirty="0">
              <a:ea typeface="ＭＳ Ｐゴシック" panose="020B0600070205080204" pitchFamily="34" charset="-128"/>
            </a:endParaRPr>
          </a:p>
          <a:p>
            <a:endParaRPr lang="fr-FR" dirty="0"/>
          </a:p>
        </p:txBody>
      </p:sp>
    </p:spTree>
    <p:extLst>
      <p:ext uri="{BB962C8B-B14F-4D97-AF65-F5344CB8AC3E}">
        <p14:creationId xmlns:p14="http://schemas.microsoft.com/office/powerpoint/2010/main" val="1624546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27C63DF-F4AD-8E45-9AFF-C6EFE9494BF6}"/>
              </a:ext>
            </a:extLst>
          </p:cNvPr>
          <p:cNvSpPr>
            <a:spLocks noGrp="1"/>
          </p:cNvSpPr>
          <p:nvPr>
            <p:ph type="title"/>
          </p:nvPr>
        </p:nvSpPr>
        <p:spPr>
          <a:xfrm>
            <a:off x="640080" y="639704"/>
            <a:ext cx="3299579" cy="5577840"/>
          </a:xfrm>
        </p:spPr>
        <p:txBody>
          <a:bodyPr anchor="ctr">
            <a:normAutofit/>
          </a:bodyPr>
          <a:lstStyle/>
          <a:p>
            <a:pPr algn="ctr"/>
            <a:r>
              <a:rPr lang="fr-FR" b="1" dirty="0"/>
              <a:t>Lesquels de ces mécanismes non officiels de recherche de la vérité utiliser en RDC ?</a:t>
            </a:r>
            <a:br>
              <a:rPr lang="fr-FR" dirty="0"/>
            </a:br>
            <a:endParaRPr lang="fr-FR" dirty="0"/>
          </a:p>
        </p:txBody>
      </p:sp>
      <p:graphicFrame>
        <p:nvGraphicFramePr>
          <p:cNvPr id="5" name="Espace réservé du contenu 2">
            <a:extLst>
              <a:ext uri="{FF2B5EF4-FFF2-40B4-BE49-F238E27FC236}">
                <a16:creationId xmlns:a16="http://schemas.microsoft.com/office/drawing/2014/main" id="{46FC3A9A-F868-43A6-8D1F-CF445BBECF4D}"/>
              </a:ext>
            </a:extLst>
          </p:cNvPr>
          <p:cNvGraphicFramePr>
            <a:graphicFrameLocks noGrp="1"/>
          </p:cNvGraphicFramePr>
          <p:nvPr>
            <p:ph idx="1"/>
            <p:extLst>
              <p:ext uri="{D42A27DB-BD31-4B8C-83A1-F6EECF244321}">
                <p14:modId xmlns:p14="http://schemas.microsoft.com/office/powerpoint/2010/main" val="1531854158"/>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7322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48EBD9-883F-E746-A891-8D6934259AA3}"/>
              </a:ext>
            </a:extLst>
          </p:cNvPr>
          <p:cNvSpPr>
            <a:spLocks noGrp="1"/>
          </p:cNvSpPr>
          <p:nvPr>
            <p:ph type="ctrTitle"/>
          </p:nvPr>
        </p:nvSpPr>
        <p:spPr/>
        <p:txBody>
          <a:bodyPr/>
          <a:lstStyle/>
          <a:p>
            <a:r>
              <a:rPr lang="fr-FR" sz="4800" b="1" dirty="0"/>
              <a:t>Les </a:t>
            </a:r>
            <a:r>
              <a:rPr lang="fr-FR" sz="4800" b="1" dirty="0" err="1"/>
              <a:t>mecanismes</a:t>
            </a:r>
            <a:r>
              <a:rPr lang="fr-FR" sz="4800" b="1" dirty="0"/>
              <a:t> Judiciaires</a:t>
            </a:r>
            <a:br>
              <a:rPr lang="fr-FR" sz="4800" b="1" dirty="0"/>
            </a:br>
            <a:endParaRPr lang="fr-FR" sz="4800" b="1" dirty="0"/>
          </a:p>
        </p:txBody>
      </p:sp>
      <p:sp>
        <p:nvSpPr>
          <p:cNvPr id="3" name="Sous-titre 2">
            <a:extLst>
              <a:ext uri="{FF2B5EF4-FFF2-40B4-BE49-F238E27FC236}">
                <a16:creationId xmlns:a16="http://schemas.microsoft.com/office/drawing/2014/main" id="{9389B88F-F1B1-3F43-AA05-EF43778FEF25}"/>
              </a:ext>
            </a:extLst>
          </p:cNvPr>
          <p:cNvSpPr>
            <a:spLocks noGrp="1"/>
          </p:cNvSpPr>
          <p:nvPr>
            <p:ph type="subTitle" idx="1"/>
          </p:nvPr>
        </p:nvSpPr>
        <p:spPr/>
        <p:txBody>
          <a:bodyPr>
            <a:normAutofit/>
          </a:bodyPr>
          <a:lstStyle/>
          <a:p>
            <a:r>
              <a:rPr lang="fr-FR" sz="3600" dirty="0"/>
              <a:t>ou les poursuites pénales</a:t>
            </a:r>
          </a:p>
        </p:txBody>
      </p:sp>
    </p:spTree>
    <p:extLst>
      <p:ext uri="{BB962C8B-B14F-4D97-AF65-F5344CB8AC3E}">
        <p14:creationId xmlns:p14="http://schemas.microsoft.com/office/powerpoint/2010/main" val="2706209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8DA156-1C98-9E42-AE18-1BA2515597A2}"/>
              </a:ext>
            </a:extLst>
          </p:cNvPr>
          <p:cNvSpPr>
            <a:spLocks noGrp="1"/>
          </p:cNvSpPr>
          <p:nvPr>
            <p:ph type="title"/>
          </p:nvPr>
        </p:nvSpPr>
        <p:spPr>
          <a:xfrm>
            <a:off x="1371600" y="685800"/>
            <a:ext cx="9601200" cy="685800"/>
          </a:xfrm>
        </p:spPr>
        <p:txBody>
          <a:bodyPr>
            <a:normAutofit fontScale="90000"/>
          </a:bodyPr>
          <a:lstStyle/>
          <a:p>
            <a:r>
              <a:rPr lang="fr-FR" dirty="0"/>
              <a:t>Plusieurs options :</a:t>
            </a:r>
          </a:p>
        </p:txBody>
      </p:sp>
      <p:sp>
        <p:nvSpPr>
          <p:cNvPr id="3" name="Espace réservé du contenu 2">
            <a:extLst>
              <a:ext uri="{FF2B5EF4-FFF2-40B4-BE49-F238E27FC236}">
                <a16:creationId xmlns:a16="http://schemas.microsoft.com/office/drawing/2014/main" id="{707556A6-6728-AD4E-9623-81F1C0C8B3BA}"/>
              </a:ext>
            </a:extLst>
          </p:cNvPr>
          <p:cNvSpPr>
            <a:spLocks noGrp="1"/>
          </p:cNvSpPr>
          <p:nvPr>
            <p:ph idx="1"/>
          </p:nvPr>
        </p:nvSpPr>
        <p:spPr>
          <a:xfrm>
            <a:off x="1371600" y="1813560"/>
            <a:ext cx="9601200" cy="4145280"/>
          </a:xfrm>
        </p:spPr>
        <p:txBody>
          <a:bodyPr/>
          <a:lstStyle/>
          <a:p>
            <a:r>
              <a:rPr lang="fr-FR" sz="2800" dirty="0"/>
              <a:t>Un tribunal pénal international (TPI) pour le Congo </a:t>
            </a:r>
          </a:p>
          <a:p>
            <a:r>
              <a:rPr lang="fr-FR" sz="2800" dirty="0"/>
              <a:t>La Cour Pénale Internationale (CPI) </a:t>
            </a:r>
          </a:p>
          <a:p>
            <a:r>
              <a:rPr lang="fr-FR" sz="2800" dirty="0"/>
              <a:t>Les tribunaux nationaux</a:t>
            </a:r>
          </a:p>
          <a:p>
            <a:r>
              <a:rPr lang="fr-FR" sz="2800" dirty="0"/>
              <a:t>Les tribunaux mixtes, hybrides, internationalisés</a:t>
            </a:r>
          </a:p>
          <a:p>
            <a:endParaRPr lang="fr-FR" dirty="0"/>
          </a:p>
        </p:txBody>
      </p:sp>
    </p:spTree>
    <p:extLst>
      <p:ext uri="{BB962C8B-B14F-4D97-AF65-F5344CB8AC3E}">
        <p14:creationId xmlns:p14="http://schemas.microsoft.com/office/powerpoint/2010/main" val="4120126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AE9AF-9D52-A241-A443-55E596E9DF0E}"/>
              </a:ext>
            </a:extLst>
          </p:cNvPr>
          <p:cNvSpPr>
            <a:spLocks noGrp="1"/>
          </p:cNvSpPr>
          <p:nvPr>
            <p:ph type="title"/>
          </p:nvPr>
        </p:nvSpPr>
        <p:spPr>
          <a:xfrm>
            <a:off x="1371600" y="268941"/>
            <a:ext cx="9601200" cy="1834179"/>
          </a:xfrm>
        </p:spPr>
        <p:txBody>
          <a:bodyPr>
            <a:normAutofit fontScale="90000"/>
          </a:bodyPr>
          <a:lstStyle/>
          <a:p>
            <a:r>
              <a:rPr lang="fr-FR" b="1" dirty="0"/>
              <a:t>Un tribunal pénal international (TPI) pour le Congo ?</a:t>
            </a:r>
            <a:br>
              <a:rPr lang="fr-FR" dirty="0"/>
            </a:br>
            <a:r>
              <a:rPr lang="fr-FR" dirty="0"/>
              <a:t>BILAN :</a:t>
            </a:r>
          </a:p>
        </p:txBody>
      </p:sp>
      <p:sp>
        <p:nvSpPr>
          <p:cNvPr id="3" name="Espace réservé du contenu 2">
            <a:extLst>
              <a:ext uri="{FF2B5EF4-FFF2-40B4-BE49-F238E27FC236}">
                <a16:creationId xmlns:a16="http://schemas.microsoft.com/office/drawing/2014/main" id="{A89B5B24-C4B0-CB44-BE81-38C7D847C8DF}"/>
              </a:ext>
            </a:extLst>
          </p:cNvPr>
          <p:cNvSpPr>
            <a:spLocks noGrp="1"/>
          </p:cNvSpPr>
          <p:nvPr>
            <p:ph idx="1"/>
          </p:nvPr>
        </p:nvSpPr>
        <p:spPr>
          <a:xfrm>
            <a:off x="1371600" y="2362200"/>
            <a:ext cx="10652760" cy="4226858"/>
          </a:xfrm>
        </p:spPr>
        <p:txBody>
          <a:bodyPr>
            <a:normAutofit/>
          </a:bodyPr>
          <a:lstStyle/>
          <a:p>
            <a:r>
              <a:rPr lang="fr-FR" sz="2800" dirty="0"/>
              <a:t>Résolution N°5 du Dialogue inter-congolais 2002 </a:t>
            </a:r>
            <a:r>
              <a:rPr lang="fr-BE" sz="2800" dirty="0"/>
              <a:t>appelait à la </a:t>
            </a:r>
            <a:r>
              <a:rPr lang="fr-BE" sz="2800" dirty="0" err="1"/>
              <a:t>création</a:t>
            </a:r>
            <a:r>
              <a:rPr lang="fr-BE" sz="2800" dirty="0"/>
              <a:t> d’un « Tribunal </a:t>
            </a:r>
            <a:r>
              <a:rPr lang="fr-BE" sz="2800" dirty="0" err="1"/>
              <a:t>pénal</a:t>
            </a:r>
            <a:r>
              <a:rPr lang="fr-BE" sz="2800" dirty="0"/>
              <a:t> international pour la RDC »</a:t>
            </a:r>
            <a:endParaRPr lang="fr-FR" sz="2800" dirty="0"/>
          </a:p>
          <a:p>
            <a:r>
              <a:rPr lang="fr-FR" sz="2800" dirty="0"/>
              <a:t>Discours du président J. Kabila à l’ONU </a:t>
            </a:r>
          </a:p>
          <a:p>
            <a:r>
              <a:rPr lang="fr-BE" sz="2800" b="1" dirty="0"/>
              <a:t>MAIS</a:t>
            </a:r>
            <a:r>
              <a:rPr lang="fr-BE" sz="2800" dirty="0"/>
              <a:t> cette demande n’a jamais fait l’objet d’une requête officielle</a:t>
            </a:r>
            <a:endParaRPr lang="fr-FR" sz="2800" dirty="0"/>
          </a:p>
          <a:p>
            <a:r>
              <a:rPr lang="fr-FR" sz="2800" dirty="0"/>
              <a:t>Evoqué régulièrement par des personnalités et des OSC et récemment par le Dr. </a:t>
            </a:r>
            <a:r>
              <a:rPr lang="fr-FR" sz="2800" dirty="0" err="1"/>
              <a:t>Mukwege</a:t>
            </a:r>
            <a:r>
              <a:rPr lang="fr-FR" sz="2800" dirty="0"/>
              <a:t> (</a:t>
            </a:r>
            <a:r>
              <a:rPr lang="fr-FR" sz="2800" b="1" dirty="0"/>
              <a:t>en même temps que l’option d’un tribunal mixte</a:t>
            </a:r>
            <a:r>
              <a:rPr lang="fr-FR" sz="2800" dirty="0"/>
              <a:t>)</a:t>
            </a:r>
          </a:p>
          <a:p>
            <a:r>
              <a:rPr lang="fr-FR" sz="2800" b="1" dirty="0">
                <a:solidFill>
                  <a:srgbClr val="00B050"/>
                </a:solidFill>
              </a:rPr>
              <a:t>Une option réaliste ?</a:t>
            </a:r>
          </a:p>
        </p:txBody>
      </p:sp>
    </p:spTree>
    <p:extLst>
      <p:ext uri="{BB962C8B-B14F-4D97-AF65-F5344CB8AC3E}">
        <p14:creationId xmlns:p14="http://schemas.microsoft.com/office/powerpoint/2010/main" val="2140490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B7CCF7-C4BB-E84C-A689-9B9E374097E4}"/>
              </a:ext>
            </a:extLst>
          </p:cNvPr>
          <p:cNvSpPr>
            <a:spLocks noGrp="1"/>
          </p:cNvSpPr>
          <p:nvPr>
            <p:ph type="title"/>
          </p:nvPr>
        </p:nvSpPr>
        <p:spPr>
          <a:xfrm>
            <a:off x="1371600" y="146304"/>
            <a:ext cx="10622280" cy="463296"/>
          </a:xfrm>
        </p:spPr>
        <p:txBody>
          <a:bodyPr>
            <a:noAutofit/>
          </a:bodyPr>
          <a:lstStyle/>
          <a:p>
            <a:r>
              <a:rPr lang="fr-BE" sz="2800" b="1" dirty="0">
                <a:solidFill>
                  <a:srgbClr val="0070C0"/>
                </a:solidFill>
              </a:rPr>
              <a:t>« </a:t>
            </a:r>
            <a:r>
              <a:rPr lang="fr-BE" sz="2800" b="1" i="1" dirty="0">
                <a:solidFill>
                  <a:srgbClr val="0070C0"/>
                </a:solidFill>
              </a:rPr>
              <a:t>Ce type de juridiction </a:t>
            </a:r>
            <a:r>
              <a:rPr lang="fr-BE" sz="2800" b="1" i="1" dirty="0" err="1">
                <a:solidFill>
                  <a:srgbClr val="0070C0"/>
                </a:solidFill>
              </a:rPr>
              <a:t>présente</a:t>
            </a:r>
            <a:r>
              <a:rPr lang="fr-BE" sz="2800" b="1" i="1" dirty="0">
                <a:solidFill>
                  <a:srgbClr val="0070C0"/>
                </a:solidFill>
              </a:rPr>
              <a:t> des avantages et des faiblesses » : </a:t>
            </a:r>
            <a:br>
              <a:rPr lang="fr-BE" sz="2400" dirty="0"/>
            </a:br>
            <a:endParaRPr lang="fr-FR" sz="2400" dirty="0"/>
          </a:p>
        </p:txBody>
      </p:sp>
      <p:sp>
        <p:nvSpPr>
          <p:cNvPr id="3" name="Espace réservé du contenu 2">
            <a:extLst>
              <a:ext uri="{FF2B5EF4-FFF2-40B4-BE49-F238E27FC236}">
                <a16:creationId xmlns:a16="http://schemas.microsoft.com/office/drawing/2014/main" id="{09DC0A85-A78B-9742-9C6C-51F21D466B3B}"/>
              </a:ext>
            </a:extLst>
          </p:cNvPr>
          <p:cNvSpPr>
            <a:spLocks noGrp="1"/>
          </p:cNvSpPr>
          <p:nvPr>
            <p:ph sz="half" idx="1"/>
          </p:nvPr>
        </p:nvSpPr>
        <p:spPr>
          <a:xfrm>
            <a:off x="1011936" y="743712"/>
            <a:ext cx="5084064" cy="5967983"/>
          </a:xfrm>
        </p:spPr>
        <p:txBody>
          <a:bodyPr/>
          <a:lstStyle/>
          <a:p>
            <a:pPr marL="0" indent="0">
              <a:buNone/>
            </a:pPr>
            <a:r>
              <a:rPr lang="fr-FR" sz="2400" b="1" dirty="0">
                <a:solidFill>
                  <a:srgbClr val="00B050"/>
                </a:solidFill>
              </a:rPr>
              <a:t>AVANTAGES</a:t>
            </a:r>
          </a:p>
          <a:p>
            <a:r>
              <a:rPr lang="fr-FR" sz="2400" dirty="0"/>
              <a:t>Grande indépendance</a:t>
            </a:r>
          </a:p>
          <a:p>
            <a:r>
              <a:rPr lang="fr-FR" sz="2400" dirty="0"/>
              <a:t>Moyens adéquats pour enquêtes et poursuites</a:t>
            </a:r>
          </a:p>
          <a:p>
            <a:r>
              <a:rPr lang="fr-FR" sz="2400" dirty="0"/>
              <a:t>Personnel qualifié</a:t>
            </a:r>
          </a:p>
          <a:p>
            <a:r>
              <a:rPr lang="fr-FR" sz="2400" dirty="0"/>
              <a:t>Mesures de protection</a:t>
            </a:r>
          </a:p>
          <a:p>
            <a:r>
              <a:rPr lang="fr-FR" sz="2400" dirty="0"/>
              <a:t>Conditions de détention respectant les normes</a:t>
            </a:r>
          </a:p>
          <a:p>
            <a:r>
              <a:rPr lang="fr-FR" sz="2400" dirty="0"/>
              <a:t>Primauté sur les juridictions nationales</a:t>
            </a:r>
          </a:p>
          <a:p>
            <a:r>
              <a:rPr lang="fr-BE" sz="2400" dirty="0">
                <a:solidFill>
                  <a:schemeClr val="tx1"/>
                </a:solidFill>
              </a:rPr>
              <a:t>En mesure de contraindre tout individu à </a:t>
            </a:r>
            <a:r>
              <a:rPr lang="fr-BE" sz="2400" dirty="0" err="1">
                <a:solidFill>
                  <a:schemeClr val="tx1"/>
                </a:solidFill>
              </a:rPr>
              <a:t>comparaître</a:t>
            </a:r>
            <a:r>
              <a:rPr lang="fr-BE" sz="2400" dirty="0">
                <a:solidFill>
                  <a:schemeClr val="tx1"/>
                </a:solidFill>
              </a:rPr>
              <a:t>, sans </a:t>
            </a:r>
            <a:r>
              <a:rPr lang="fr-BE" sz="2400" dirty="0" err="1">
                <a:solidFill>
                  <a:schemeClr val="tx1"/>
                </a:solidFill>
              </a:rPr>
              <a:t>égard</a:t>
            </a:r>
            <a:r>
              <a:rPr lang="fr-BE" sz="2400" dirty="0">
                <a:solidFill>
                  <a:schemeClr val="tx1"/>
                </a:solidFill>
              </a:rPr>
              <a:t> de sa </a:t>
            </a:r>
            <a:r>
              <a:rPr lang="fr-BE" sz="2400" dirty="0" err="1">
                <a:solidFill>
                  <a:schemeClr val="tx1"/>
                </a:solidFill>
              </a:rPr>
              <a:t>nationalite</a:t>
            </a:r>
            <a:r>
              <a:rPr lang="fr-BE" sz="2400" dirty="0">
                <a:solidFill>
                  <a:schemeClr val="tx1"/>
                </a:solidFill>
              </a:rPr>
              <a:t>́ </a:t>
            </a:r>
            <a:endParaRPr lang="fr-FR" sz="2400" dirty="0"/>
          </a:p>
          <a:p>
            <a:endParaRPr lang="fr-FR" dirty="0"/>
          </a:p>
          <a:p>
            <a:endParaRPr lang="fr-FR" dirty="0"/>
          </a:p>
        </p:txBody>
      </p:sp>
      <p:sp>
        <p:nvSpPr>
          <p:cNvPr id="4" name="Espace réservé du contenu 3">
            <a:extLst>
              <a:ext uri="{FF2B5EF4-FFF2-40B4-BE49-F238E27FC236}">
                <a16:creationId xmlns:a16="http://schemas.microsoft.com/office/drawing/2014/main" id="{F877264A-9E95-2A48-947A-F7E2CE5272A8}"/>
              </a:ext>
            </a:extLst>
          </p:cNvPr>
          <p:cNvSpPr>
            <a:spLocks noGrp="1"/>
          </p:cNvSpPr>
          <p:nvPr>
            <p:ph sz="half" idx="2"/>
          </p:nvPr>
        </p:nvSpPr>
        <p:spPr>
          <a:xfrm>
            <a:off x="6525402" y="743713"/>
            <a:ext cx="4996037" cy="5967982"/>
          </a:xfrm>
        </p:spPr>
        <p:txBody>
          <a:bodyPr/>
          <a:lstStyle/>
          <a:p>
            <a:pPr marL="0" indent="0">
              <a:buNone/>
            </a:pPr>
            <a:r>
              <a:rPr lang="fr-FR" sz="2400" b="1" dirty="0">
                <a:solidFill>
                  <a:srgbClr val="FF0000"/>
                </a:solidFill>
              </a:rPr>
              <a:t>FAIBLESSES</a:t>
            </a:r>
          </a:p>
          <a:p>
            <a:r>
              <a:rPr lang="fr-BE" sz="2400" dirty="0" err="1">
                <a:solidFill>
                  <a:schemeClr val="tx1"/>
                </a:solidFill>
              </a:rPr>
              <a:t>Coûts</a:t>
            </a:r>
            <a:r>
              <a:rPr lang="fr-BE" sz="2400" dirty="0">
                <a:solidFill>
                  <a:schemeClr val="tx1"/>
                </a:solidFill>
              </a:rPr>
              <a:t> </a:t>
            </a:r>
            <a:r>
              <a:rPr lang="fr-BE" sz="2400" dirty="0" err="1">
                <a:solidFill>
                  <a:schemeClr val="tx1"/>
                </a:solidFill>
              </a:rPr>
              <a:t>considérablement</a:t>
            </a:r>
            <a:r>
              <a:rPr lang="fr-BE" sz="2400" dirty="0">
                <a:solidFill>
                  <a:schemeClr val="tx1"/>
                </a:solidFill>
              </a:rPr>
              <a:t> </a:t>
            </a:r>
            <a:r>
              <a:rPr lang="fr-BE" sz="2400" dirty="0" err="1">
                <a:solidFill>
                  <a:schemeClr val="tx1"/>
                </a:solidFill>
              </a:rPr>
              <a:t>élevés</a:t>
            </a:r>
            <a:r>
              <a:rPr lang="fr-BE" sz="2400" dirty="0">
                <a:solidFill>
                  <a:schemeClr val="tx1"/>
                </a:solidFill>
              </a:rPr>
              <a:t> / faible nombre de poursuites </a:t>
            </a:r>
            <a:r>
              <a:rPr lang="fr-BE" sz="2400" dirty="0" err="1">
                <a:solidFill>
                  <a:schemeClr val="tx1"/>
                </a:solidFill>
              </a:rPr>
              <a:t>engagées</a:t>
            </a:r>
            <a:r>
              <a:rPr lang="fr-BE" sz="2400" dirty="0">
                <a:solidFill>
                  <a:schemeClr val="tx1"/>
                </a:solidFill>
              </a:rPr>
              <a:t> et de </a:t>
            </a:r>
            <a:r>
              <a:rPr lang="fr-BE" sz="2400" dirty="0" err="1">
                <a:solidFill>
                  <a:schemeClr val="tx1"/>
                </a:solidFill>
              </a:rPr>
              <a:t>procès</a:t>
            </a:r>
            <a:r>
              <a:rPr lang="fr-BE" sz="2400" dirty="0">
                <a:solidFill>
                  <a:schemeClr val="tx1"/>
                </a:solidFill>
              </a:rPr>
              <a:t> tenus</a:t>
            </a:r>
          </a:p>
          <a:p>
            <a:r>
              <a:rPr lang="fr-BE" sz="2400" dirty="0">
                <a:solidFill>
                  <a:schemeClr val="tx1"/>
                </a:solidFill>
              </a:rPr>
              <a:t>Peu visible pour la population et les victimes</a:t>
            </a:r>
          </a:p>
          <a:p>
            <a:r>
              <a:rPr lang="fr-BE" sz="2400" dirty="0">
                <a:solidFill>
                  <a:schemeClr val="tx1"/>
                </a:solidFill>
              </a:rPr>
              <a:t>Contribution </a:t>
            </a:r>
            <a:r>
              <a:rPr lang="fr-BE" sz="2400" dirty="0" err="1">
                <a:solidFill>
                  <a:schemeClr val="tx1"/>
                </a:solidFill>
              </a:rPr>
              <a:t>limitée</a:t>
            </a:r>
            <a:r>
              <a:rPr lang="fr-BE" sz="2400" dirty="0">
                <a:solidFill>
                  <a:schemeClr val="tx1"/>
                </a:solidFill>
              </a:rPr>
              <a:t> au renforcement des </a:t>
            </a:r>
            <a:r>
              <a:rPr lang="fr-BE" sz="2400" dirty="0" err="1">
                <a:solidFill>
                  <a:schemeClr val="tx1"/>
                </a:solidFill>
              </a:rPr>
              <a:t>capacités</a:t>
            </a:r>
            <a:r>
              <a:rPr lang="fr-BE" sz="2400" dirty="0">
                <a:solidFill>
                  <a:schemeClr val="tx1"/>
                </a:solidFill>
              </a:rPr>
              <a:t> du </a:t>
            </a:r>
            <a:r>
              <a:rPr lang="fr-BE" sz="2400" dirty="0" err="1">
                <a:solidFill>
                  <a:schemeClr val="tx1"/>
                </a:solidFill>
              </a:rPr>
              <a:t>système</a:t>
            </a:r>
            <a:r>
              <a:rPr lang="fr-BE" sz="2400" dirty="0">
                <a:solidFill>
                  <a:schemeClr val="tx1"/>
                </a:solidFill>
              </a:rPr>
              <a:t> judiciaire national</a:t>
            </a:r>
          </a:p>
          <a:p>
            <a:r>
              <a:rPr lang="fr-BE" sz="2400" dirty="0">
                <a:solidFill>
                  <a:schemeClr val="tx1"/>
                </a:solidFill>
              </a:rPr>
              <a:t>Exige une implication directe et importante du Conseil de </a:t>
            </a:r>
            <a:r>
              <a:rPr lang="fr-BE" sz="2400" dirty="0" err="1">
                <a:solidFill>
                  <a:schemeClr val="tx1"/>
                </a:solidFill>
              </a:rPr>
              <a:t>sécurite</a:t>
            </a:r>
            <a:r>
              <a:rPr lang="fr-BE" sz="2400" dirty="0">
                <a:solidFill>
                  <a:schemeClr val="tx1"/>
                </a:solidFill>
              </a:rPr>
              <a:t>́.</a:t>
            </a:r>
          </a:p>
          <a:p>
            <a:r>
              <a:rPr lang="fr-BE" sz="2400" dirty="0">
                <a:solidFill>
                  <a:schemeClr val="tx1"/>
                </a:solidFill>
              </a:rPr>
              <a:t>Etc. </a:t>
            </a:r>
          </a:p>
          <a:p>
            <a:endParaRPr lang="fr-FR" dirty="0"/>
          </a:p>
        </p:txBody>
      </p:sp>
    </p:spTree>
    <p:extLst>
      <p:ext uri="{BB962C8B-B14F-4D97-AF65-F5344CB8AC3E}">
        <p14:creationId xmlns:p14="http://schemas.microsoft.com/office/powerpoint/2010/main" val="2587567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316F47-7154-4541-B8FE-DD46CA42F238}"/>
              </a:ext>
            </a:extLst>
          </p:cNvPr>
          <p:cNvSpPr>
            <a:spLocks noGrp="1"/>
          </p:cNvSpPr>
          <p:nvPr>
            <p:ph type="title"/>
          </p:nvPr>
        </p:nvSpPr>
        <p:spPr>
          <a:xfrm>
            <a:off x="1371600" y="188259"/>
            <a:ext cx="9601200" cy="699247"/>
          </a:xfrm>
        </p:spPr>
        <p:txBody>
          <a:bodyPr>
            <a:normAutofit/>
          </a:bodyPr>
          <a:lstStyle/>
          <a:p>
            <a:r>
              <a:rPr lang="fr-FR" dirty="0"/>
              <a:t>BILAN : La Cour Pénale Internationale</a:t>
            </a:r>
          </a:p>
        </p:txBody>
      </p:sp>
      <p:sp>
        <p:nvSpPr>
          <p:cNvPr id="3" name="Espace réservé du contenu 2">
            <a:extLst>
              <a:ext uri="{FF2B5EF4-FFF2-40B4-BE49-F238E27FC236}">
                <a16:creationId xmlns:a16="http://schemas.microsoft.com/office/drawing/2014/main" id="{D244BC41-5B2D-7847-8F02-627EA6FABDFC}"/>
              </a:ext>
            </a:extLst>
          </p:cNvPr>
          <p:cNvSpPr>
            <a:spLocks noGrp="1"/>
          </p:cNvSpPr>
          <p:nvPr>
            <p:ph idx="1"/>
          </p:nvPr>
        </p:nvSpPr>
        <p:spPr>
          <a:xfrm>
            <a:off x="1371600" y="887507"/>
            <a:ext cx="10461812" cy="5970494"/>
          </a:xfrm>
        </p:spPr>
        <p:txBody>
          <a:bodyPr>
            <a:normAutofit/>
          </a:bodyPr>
          <a:lstStyle/>
          <a:p>
            <a:r>
              <a:rPr lang="fr-BE" dirty="0"/>
              <a:t>La RDC a ratifié le Statut de Rome en avril 2002, et, en avril 2004, a renvoyé à la CPI la situation qui prévaut sur son territoire depuis le 1er juillet 2002.</a:t>
            </a:r>
          </a:p>
          <a:p>
            <a:r>
              <a:rPr lang="fr-BE" dirty="0"/>
              <a:t>Les enquêtes ont porté essentiellement sur les crimes de guerre et les crimes contre l'humanité qui auraient été commis principalement dans l'est du pays, dans la région de l'</a:t>
            </a:r>
            <a:r>
              <a:rPr lang="fr-BE" dirty="0" err="1"/>
              <a:t>Ituri</a:t>
            </a:r>
            <a:r>
              <a:rPr lang="fr-BE" dirty="0"/>
              <a:t> et les provinces du Nord Kivu et du Sud Kivu, depuis le 1er juillet 2002.</a:t>
            </a:r>
          </a:p>
          <a:p>
            <a:r>
              <a:rPr lang="fr-FR" dirty="0"/>
              <a:t>Les affaires : </a:t>
            </a:r>
          </a:p>
          <a:p>
            <a:pPr lvl="1"/>
            <a:r>
              <a:rPr lang="fr-FR" i="0" dirty="0"/>
              <a:t>Affaire </a:t>
            </a:r>
            <a:r>
              <a:rPr lang="fr-FR" i="0" dirty="0" err="1"/>
              <a:t>Lubanga</a:t>
            </a:r>
            <a:r>
              <a:rPr lang="fr-FR" i="0" dirty="0"/>
              <a:t> : </a:t>
            </a:r>
            <a:r>
              <a:rPr lang="fr-BE" i="0" dirty="0"/>
              <a:t>déclaré coupable des crimes de guerre consistant en l'enrôlement et la conscription d'enfants de moins de 15 ans</a:t>
            </a:r>
          </a:p>
          <a:p>
            <a:pPr lvl="1"/>
            <a:r>
              <a:rPr lang="fr-FR" i="0" dirty="0"/>
              <a:t>Affaire </a:t>
            </a:r>
            <a:r>
              <a:rPr lang="fr-FR" i="0" dirty="0" err="1"/>
              <a:t>Ntaganda</a:t>
            </a:r>
            <a:r>
              <a:rPr lang="fr-FR" i="0" dirty="0"/>
              <a:t> :  </a:t>
            </a:r>
            <a:r>
              <a:rPr lang="fr-BE" i="0" dirty="0"/>
              <a:t>Le 7 novembre 2019, Bosco </a:t>
            </a:r>
            <a:r>
              <a:rPr lang="fr-BE" i="0" dirty="0" err="1"/>
              <a:t>Ntaganda</a:t>
            </a:r>
            <a:r>
              <a:rPr lang="fr-BE" i="0" dirty="0"/>
              <a:t> a été condamné à une peine totale de 30 ans d'emprisonnement.   Le verdict fait actuellement l’objet d’appels.</a:t>
            </a:r>
          </a:p>
          <a:p>
            <a:pPr lvl="1"/>
            <a:r>
              <a:rPr lang="fr-BE" i="0" dirty="0"/>
              <a:t>Affaire Katanga : condamné à une peine totale de 12 ans d'emprisonnement + </a:t>
            </a:r>
            <a:r>
              <a:rPr lang="fr-BE" i="0" dirty="0">
                <a:hlinkClick r:id="rId3"/>
              </a:rPr>
              <a:t>Ordonnance de réparations</a:t>
            </a:r>
            <a:r>
              <a:rPr lang="fr-BE" i="0" dirty="0"/>
              <a:t> en faveur des victimes </a:t>
            </a:r>
          </a:p>
          <a:p>
            <a:pPr lvl="1"/>
            <a:r>
              <a:rPr lang="fr-BE" i="0" dirty="0"/>
              <a:t> Affaire </a:t>
            </a:r>
            <a:r>
              <a:rPr lang="fr-BE" i="0" dirty="0" err="1"/>
              <a:t>Mbarushimana</a:t>
            </a:r>
            <a:r>
              <a:rPr lang="fr-BE" i="0" dirty="0"/>
              <a:t> : Charges non confirmées</a:t>
            </a:r>
            <a:endParaRPr lang="fr-FR" i="0" dirty="0"/>
          </a:p>
          <a:p>
            <a:pPr lvl="1"/>
            <a:r>
              <a:rPr lang="fr-FR" i="0" dirty="0"/>
              <a:t>Affaire </a:t>
            </a:r>
            <a:r>
              <a:rPr lang="fr-FR" i="0" dirty="0" err="1"/>
              <a:t>Mudacumura</a:t>
            </a:r>
            <a:r>
              <a:rPr lang="fr-FR" i="0" dirty="0"/>
              <a:t> : </a:t>
            </a:r>
            <a:r>
              <a:rPr lang="fr-BE" i="0" dirty="0"/>
              <a:t>suspect en liberté (ou décédé ?)</a:t>
            </a:r>
          </a:p>
          <a:p>
            <a:pPr lvl="1"/>
            <a:r>
              <a:rPr lang="fr-BE" i="0" dirty="0"/>
              <a:t>Affaire </a:t>
            </a:r>
            <a:r>
              <a:rPr lang="fr-BE" i="0" dirty="0" err="1"/>
              <a:t>Ngudjolo</a:t>
            </a:r>
            <a:r>
              <a:rPr lang="fr-BE" i="0" dirty="0"/>
              <a:t> </a:t>
            </a:r>
            <a:r>
              <a:rPr lang="fr-BE" i="0" dirty="0" err="1"/>
              <a:t>Chui</a:t>
            </a:r>
            <a:r>
              <a:rPr lang="fr-BE" i="0" dirty="0"/>
              <a:t> : Acquitté</a:t>
            </a:r>
            <a:endParaRPr lang="fr-FR" i="0" dirty="0"/>
          </a:p>
          <a:p>
            <a:pPr lvl="1"/>
            <a:r>
              <a:rPr lang="fr-FR" i="0" dirty="0"/>
              <a:t>Affaire J-P Bemba Gombo : </a:t>
            </a:r>
            <a:r>
              <a:rPr lang="fr-BE" i="0" dirty="0"/>
              <a:t>acquitté en appel des charges de crimes de guerre et de crimes contre l'humanité.</a:t>
            </a:r>
            <a:endParaRPr lang="fr-FR" sz="2400" i="0" baseline="30000" dirty="0"/>
          </a:p>
          <a:p>
            <a:pPr lvl="1"/>
            <a:endParaRPr lang="fr-FR" baseline="30000" dirty="0"/>
          </a:p>
          <a:p>
            <a:pPr lvl="1"/>
            <a:endParaRPr lang="fr-FR" dirty="0"/>
          </a:p>
          <a:p>
            <a:pPr marL="530352" lvl="1" indent="0">
              <a:buNone/>
            </a:pPr>
            <a:endParaRPr lang="fr-FR" dirty="0"/>
          </a:p>
          <a:p>
            <a:pPr lvl="1"/>
            <a:endParaRPr lang="fr-FR" dirty="0"/>
          </a:p>
        </p:txBody>
      </p:sp>
    </p:spTree>
    <p:extLst>
      <p:ext uri="{BB962C8B-B14F-4D97-AF65-F5344CB8AC3E}">
        <p14:creationId xmlns:p14="http://schemas.microsoft.com/office/powerpoint/2010/main" val="3429569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9AD51C-4B98-6A49-8F23-8FECABE59651}"/>
              </a:ext>
            </a:extLst>
          </p:cNvPr>
          <p:cNvSpPr>
            <a:spLocks noGrp="1"/>
          </p:cNvSpPr>
          <p:nvPr>
            <p:ph type="title"/>
          </p:nvPr>
        </p:nvSpPr>
        <p:spPr/>
        <p:txBody>
          <a:bodyPr>
            <a:normAutofit fontScale="90000"/>
          </a:bodyPr>
          <a:lstStyle/>
          <a:p>
            <a:r>
              <a:rPr lang="fr-FR" dirty="0"/>
              <a:t>CPI : non compétente pour les crimes internationaux inventoriés par le Rapport </a:t>
            </a:r>
            <a:r>
              <a:rPr lang="fr-FR" dirty="0" err="1"/>
              <a:t>Mapping</a:t>
            </a:r>
            <a:endParaRPr lang="fr-FR" dirty="0"/>
          </a:p>
        </p:txBody>
      </p:sp>
      <p:sp>
        <p:nvSpPr>
          <p:cNvPr id="3" name="Espace réservé du contenu 2">
            <a:extLst>
              <a:ext uri="{FF2B5EF4-FFF2-40B4-BE49-F238E27FC236}">
                <a16:creationId xmlns:a16="http://schemas.microsoft.com/office/drawing/2014/main" id="{D38E6529-ABFB-8847-9611-9390C212BDD8}"/>
              </a:ext>
            </a:extLst>
          </p:cNvPr>
          <p:cNvSpPr>
            <a:spLocks noGrp="1"/>
          </p:cNvSpPr>
          <p:nvPr>
            <p:ph idx="1"/>
          </p:nvPr>
        </p:nvSpPr>
        <p:spPr/>
        <p:txBody>
          <a:bodyPr/>
          <a:lstStyle/>
          <a:p>
            <a:pPr lvl="1"/>
            <a:endParaRPr lang="fr-FR" dirty="0"/>
          </a:p>
          <a:p>
            <a:r>
              <a:rPr lang="fr-FR" sz="2400" dirty="0"/>
              <a:t>Compétence temporelle : à partir du 1er  juillet 2oo2</a:t>
            </a:r>
          </a:p>
          <a:p>
            <a:pPr lvl="1"/>
            <a:r>
              <a:rPr lang="fr-BE" sz="2400" b="1" dirty="0">
                <a:solidFill>
                  <a:srgbClr val="0070C0"/>
                </a:solidFill>
              </a:rPr>
              <a:t>1026. En revanche, l’</a:t>
            </a:r>
            <a:r>
              <a:rPr lang="fr-BE" sz="2400" b="1" dirty="0" err="1">
                <a:solidFill>
                  <a:srgbClr val="0070C0"/>
                </a:solidFill>
              </a:rPr>
              <a:t>incompétence</a:t>
            </a:r>
            <a:r>
              <a:rPr lang="fr-BE" sz="2400" b="1" dirty="0">
                <a:solidFill>
                  <a:srgbClr val="0070C0"/>
                </a:solidFill>
              </a:rPr>
              <a:t> de la CPI à l’</a:t>
            </a:r>
            <a:r>
              <a:rPr lang="fr-BE" sz="2400" b="1" dirty="0" err="1">
                <a:solidFill>
                  <a:srgbClr val="0070C0"/>
                </a:solidFill>
              </a:rPr>
              <a:t>égard</a:t>
            </a:r>
            <a:r>
              <a:rPr lang="fr-BE" sz="2400" b="1" dirty="0">
                <a:solidFill>
                  <a:srgbClr val="0070C0"/>
                </a:solidFill>
              </a:rPr>
              <a:t> des nombreux crimes commis avant juillet 2002 et son </a:t>
            </a:r>
            <a:r>
              <a:rPr lang="fr-BE" sz="2400" b="1" dirty="0" err="1">
                <a:solidFill>
                  <a:srgbClr val="0070C0"/>
                </a:solidFill>
              </a:rPr>
              <a:t>incapacite</a:t>
            </a:r>
            <a:r>
              <a:rPr lang="fr-BE" sz="2400" b="1" dirty="0">
                <a:solidFill>
                  <a:srgbClr val="0070C0"/>
                </a:solidFill>
              </a:rPr>
              <a:t>́ de traiter un nombre important de cas </a:t>
            </a:r>
            <a:r>
              <a:rPr lang="fr-BE" sz="2400" b="1" u="sng" dirty="0">
                <a:solidFill>
                  <a:srgbClr val="0070C0"/>
                </a:solidFill>
              </a:rPr>
              <a:t>limitent son </a:t>
            </a:r>
            <a:r>
              <a:rPr lang="fr-BE" sz="2400" b="1" u="sng" dirty="0" err="1">
                <a:solidFill>
                  <a:srgbClr val="0070C0"/>
                </a:solidFill>
              </a:rPr>
              <a:t>rôle</a:t>
            </a:r>
            <a:r>
              <a:rPr lang="fr-BE" sz="2400" b="1" u="sng" dirty="0">
                <a:solidFill>
                  <a:srgbClr val="0070C0"/>
                </a:solidFill>
              </a:rPr>
              <a:t> direct dans la lutte contre l’</a:t>
            </a:r>
            <a:r>
              <a:rPr lang="fr-BE" sz="2400" b="1" u="sng" dirty="0" err="1">
                <a:solidFill>
                  <a:srgbClr val="0070C0"/>
                </a:solidFill>
              </a:rPr>
              <a:t>impunite</a:t>
            </a:r>
            <a:r>
              <a:rPr lang="fr-BE" sz="2400" b="1" u="sng" dirty="0">
                <a:solidFill>
                  <a:srgbClr val="0070C0"/>
                </a:solidFill>
              </a:rPr>
              <a:t>́ et confirment l’importance et la </a:t>
            </a:r>
            <a:r>
              <a:rPr lang="fr-BE" sz="2400" b="1" u="sng" dirty="0" err="1">
                <a:solidFill>
                  <a:srgbClr val="0070C0"/>
                </a:solidFill>
              </a:rPr>
              <a:t>nécessite</a:t>
            </a:r>
            <a:r>
              <a:rPr lang="fr-BE" sz="2400" b="1" u="sng" dirty="0">
                <a:solidFill>
                  <a:srgbClr val="0070C0"/>
                </a:solidFill>
              </a:rPr>
              <a:t>́ de </a:t>
            </a:r>
            <a:r>
              <a:rPr lang="fr-BE" sz="2400" b="1" u="sng" dirty="0" err="1">
                <a:solidFill>
                  <a:srgbClr val="0070C0"/>
                </a:solidFill>
              </a:rPr>
              <a:t>créer</a:t>
            </a:r>
            <a:r>
              <a:rPr lang="fr-BE" sz="2400" b="1" u="sng" dirty="0">
                <a:solidFill>
                  <a:srgbClr val="0070C0"/>
                </a:solidFill>
              </a:rPr>
              <a:t> de nouveaux </a:t>
            </a:r>
            <a:r>
              <a:rPr lang="fr-BE" sz="2400" b="1" u="sng" dirty="0" err="1">
                <a:solidFill>
                  <a:srgbClr val="0070C0"/>
                </a:solidFill>
              </a:rPr>
              <a:t>mécanismes</a:t>
            </a:r>
            <a:r>
              <a:rPr lang="fr-BE" sz="2400" b="1" u="sng" dirty="0">
                <a:solidFill>
                  <a:srgbClr val="0070C0"/>
                </a:solidFill>
              </a:rPr>
              <a:t> permettant de poursuivre les principaux auteurs des crimes les plus graves couverts dans le </a:t>
            </a:r>
            <a:r>
              <a:rPr lang="fr-BE" sz="2400" b="1" u="sng" dirty="0" err="1">
                <a:solidFill>
                  <a:srgbClr val="0070C0"/>
                </a:solidFill>
              </a:rPr>
              <a:t>présent</a:t>
            </a:r>
            <a:r>
              <a:rPr lang="fr-BE" sz="2400" b="1" u="sng" dirty="0">
                <a:solidFill>
                  <a:srgbClr val="0070C0"/>
                </a:solidFill>
              </a:rPr>
              <a:t> rapport</a:t>
            </a:r>
            <a:r>
              <a:rPr lang="fr-BE" sz="2400" b="1" dirty="0">
                <a:solidFill>
                  <a:srgbClr val="0070C0"/>
                </a:solidFill>
              </a:rPr>
              <a:t>. </a:t>
            </a:r>
          </a:p>
          <a:p>
            <a:endParaRPr lang="fr-FR" dirty="0"/>
          </a:p>
        </p:txBody>
      </p:sp>
    </p:spTree>
    <p:extLst>
      <p:ext uri="{BB962C8B-B14F-4D97-AF65-F5344CB8AC3E}">
        <p14:creationId xmlns:p14="http://schemas.microsoft.com/office/powerpoint/2010/main" val="4129170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F5B5D8-8C93-0940-A934-AF6E9FB405B9}"/>
              </a:ext>
            </a:extLst>
          </p:cNvPr>
          <p:cNvSpPr>
            <a:spLocks noGrp="1"/>
          </p:cNvSpPr>
          <p:nvPr>
            <p:ph type="title"/>
          </p:nvPr>
        </p:nvSpPr>
        <p:spPr>
          <a:xfrm>
            <a:off x="1371600" y="685800"/>
            <a:ext cx="9601200" cy="1234440"/>
          </a:xfrm>
        </p:spPr>
        <p:txBody>
          <a:bodyPr>
            <a:normAutofit fontScale="90000"/>
          </a:bodyPr>
          <a:lstStyle/>
          <a:p>
            <a:r>
              <a:rPr lang="fr-FR" b="1" dirty="0"/>
              <a:t>Les tribunaux nationaux</a:t>
            </a:r>
            <a:br>
              <a:rPr lang="fr-FR" dirty="0"/>
            </a:br>
            <a:r>
              <a:rPr lang="fr-FR" dirty="0"/>
              <a:t>BILAN :</a:t>
            </a:r>
          </a:p>
        </p:txBody>
      </p:sp>
      <p:sp>
        <p:nvSpPr>
          <p:cNvPr id="3" name="Espace réservé du contenu 2">
            <a:extLst>
              <a:ext uri="{FF2B5EF4-FFF2-40B4-BE49-F238E27FC236}">
                <a16:creationId xmlns:a16="http://schemas.microsoft.com/office/drawing/2014/main" id="{26C36B5B-6E50-F749-A7ED-A50CBA82BF23}"/>
              </a:ext>
            </a:extLst>
          </p:cNvPr>
          <p:cNvSpPr>
            <a:spLocks noGrp="1"/>
          </p:cNvSpPr>
          <p:nvPr>
            <p:ph idx="1"/>
          </p:nvPr>
        </p:nvSpPr>
        <p:spPr>
          <a:xfrm>
            <a:off x="1371600" y="2042160"/>
            <a:ext cx="9601200" cy="4598670"/>
          </a:xfrm>
        </p:spPr>
        <p:txBody>
          <a:bodyPr>
            <a:normAutofit/>
          </a:bodyPr>
          <a:lstStyle/>
          <a:p>
            <a:r>
              <a:rPr lang="fr-FR" sz="2400" dirty="0"/>
              <a:t>Deux chapitres du Rapport </a:t>
            </a:r>
            <a:r>
              <a:rPr lang="fr-FR" sz="2400" dirty="0" err="1"/>
              <a:t>Mapping</a:t>
            </a:r>
            <a:r>
              <a:rPr lang="fr-FR" sz="2400" dirty="0"/>
              <a:t> consacrés à :</a:t>
            </a:r>
          </a:p>
          <a:p>
            <a:endParaRPr lang="fr-FR" sz="2400" dirty="0"/>
          </a:p>
          <a:p>
            <a:pPr lvl="1"/>
            <a:r>
              <a:rPr lang="fr-FR" sz="2400" dirty="0"/>
              <a:t> </a:t>
            </a:r>
            <a:r>
              <a:rPr lang="fr-BE" sz="2400" b="1" dirty="0" err="1"/>
              <a:t>Évaluation</a:t>
            </a:r>
            <a:r>
              <a:rPr lang="fr-BE" sz="2400" b="1" dirty="0"/>
              <a:t> de la </a:t>
            </a:r>
            <a:r>
              <a:rPr lang="fr-BE" sz="2400" b="1" dirty="0" err="1"/>
              <a:t>capacite</a:t>
            </a:r>
            <a:r>
              <a:rPr lang="fr-BE" sz="2400" b="1" dirty="0"/>
              <a:t>́ du </a:t>
            </a:r>
            <a:r>
              <a:rPr lang="fr-BE" sz="2400" b="1" dirty="0" err="1"/>
              <a:t>système</a:t>
            </a:r>
            <a:r>
              <a:rPr lang="fr-BE" sz="2400" b="1" dirty="0"/>
              <a:t> de justice congolais de rendre justice pour les crimes internationaux commis entre mars 1993 et juin 2003</a:t>
            </a:r>
          </a:p>
          <a:p>
            <a:pPr lvl="1"/>
            <a:endParaRPr lang="fr-BE" sz="2400" b="1" dirty="0"/>
          </a:p>
          <a:p>
            <a:pPr lvl="1"/>
            <a:r>
              <a:rPr lang="fr-BE" sz="2400" b="1" dirty="0"/>
              <a:t>Pratique judiciaire en RDC en </a:t>
            </a:r>
            <a:r>
              <a:rPr lang="fr-BE" sz="2400" b="1" dirty="0" err="1"/>
              <a:t>matière</a:t>
            </a:r>
            <a:r>
              <a:rPr lang="fr-BE" sz="2400" b="1" dirty="0"/>
              <a:t> de violations</a:t>
            </a:r>
            <a:br>
              <a:rPr lang="fr-BE" sz="2400" b="1" dirty="0"/>
            </a:br>
            <a:r>
              <a:rPr lang="fr-BE" sz="2400" b="1" dirty="0"/>
              <a:t>graves du droit international humanitaire</a:t>
            </a:r>
            <a:r>
              <a:rPr lang="fr-FR" sz="2400" dirty="0"/>
              <a:t> </a:t>
            </a:r>
          </a:p>
          <a:p>
            <a:pPr lvl="1"/>
            <a:endParaRPr lang="fr-FR" dirty="0"/>
          </a:p>
          <a:p>
            <a:endParaRPr lang="fr-BE" dirty="0"/>
          </a:p>
          <a:p>
            <a:pPr marL="0" indent="0">
              <a:buNone/>
            </a:pPr>
            <a:r>
              <a:rPr lang="fr-BE" dirty="0"/>
              <a:t> </a:t>
            </a:r>
          </a:p>
        </p:txBody>
      </p:sp>
    </p:spTree>
    <p:extLst>
      <p:ext uri="{BB962C8B-B14F-4D97-AF65-F5344CB8AC3E}">
        <p14:creationId xmlns:p14="http://schemas.microsoft.com/office/powerpoint/2010/main" val="375537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EDC4A-AB12-CA46-98F6-5F6145A235AE}"/>
              </a:ext>
            </a:extLst>
          </p:cNvPr>
          <p:cNvSpPr>
            <a:spLocks noGrp="1"/>
          </p:cNvSpPr>
          <p:nvPr>
            <p:ph type="title"/>
          </p:nvPr>
        </p:nvSpPr>
        <p:spPr>
          <a:xfrm>
            <a:off x="1371600" y="209862"/>
            <a:ext cx="9601200" cy="419725"/>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3F5DC488-B1FF-1D48-A678-BDAD2024E816}"/>
              </a:ext>
            </a:extLst>
          </p:cNvPr>
          <p:cNvSpPr>
            <a:spLocks noGrp="1"/>
          </p:cNvSpPr>
          <p:nvPr>
            <p:ph idx="1"/>
          </p:nvPr>
        </p:nvSpPr>
        <p:spPr>
          <a:xfrm>
            <a:off x="1371600" y="839449"/>
            <a:ext cx="9601200" cy="5027951"/>
          </a:xfrm>
        </p:spPr>
        <p:txBody>
          <a:bodyPr/>
          <a:lstStyle/>
          <a:p>
            <a:r>
              <a:rPr lang="fr-BE" sz="2400" dirty="0"/>
              <a:t>Entre le </a:t>
            </a:r>
            <a:r>
              <a:rPr lang="fr-BE" sz="2400" b="1" u="sng" dirty="0"/>
              <a:t>3 et le 4 </a:t>
            </a:r>
            <a:r>
              <a:rPr lang="fr-BE" sz="2400" b="1" u="sng" dirty="0" err="1"/>
              <a:t>décembre</a:t>
            </a:r>
            <a:r>
              <a:rPr lang="fr-BE" sz="2400" b="1" u="sng" dirty="0"/>
              <a:t> 1998</a:t>
            </a:r>
            <a:r>
              <a:rPr lang="fr-BE" sz="2400" dirty="0"/>
              <a:t>, des </a:t>
            </a:r>
            <a:r>
              <a:rPr lang="fr-BE" sz="2400" dirty="0" err="1"/>
              <a:t>éléments</a:t>
            </a:r>
            <a:r>
              <a:rPr lang="fr-BE" sz="2400" dirty="0"/>
              <a:t> de </a:t>
            </a:r>
            <a:r>
              <a:rPr lang="fr-BE" sz="2400" dirty="0">
                <a:highlight>
                  <a:srgbClr val="FFFF00"/>
                </a:highlight>
              </a:rPr>
              <a:t>l’ANC/APR </a:t>
            </a:r>
            <a:r>
              <a:rPr lang="fr-BE" sz="2400" dirty="0"/>
              <a:t>ont </a:t>
            </a:r>
            <a:r>
              <a:rPr lang="fr-BE" sz="2400" dirty="0">
                <a:highlight>
                  <a:srgbClr val="C0C0C0"/>
                </a:highlight>
              </a:rPr>
              <a:t>tué plusieurs dizaines de personnes</a:t>
            </a:r>
            <a:r>
              <a:rPr lang="fr-BE" sz="2400" dirty="0"/>
              <a:t> dans le territoire de </a:t>
            </a:r>
            <a:r>
              <a:rPr lang="fr-BE" sz="2400" dirty="0" err="1"/>
              <a:t>Kalehe</a:t>
            </a:r>
            <a:r>
              <a:rPr lang="fr-BE" sz="2400" dirty="0"/>
              <a:t>, dans les villages de </a:t>
            </a:r>
            <a:r>
              <a:rPr lang="fr-BE" sz="2400" dirty="0" err="1"/>
              <a:t>Bogamanda</a:t>
            </a:r>
            <a:r>
              <a:rPr lang="fr-BE" sz="2400" dirty="0"/>
              <a:t> et </a:t>
            </a:r>
            <a:r>
              <a:rPr lang="fr-BE" sz="2400" dirty="0" err="1"/>
              <a:t>Buhama</a:t>
            </a:r>
            <a:r>
              <a:rPr lang="fr-BE" sz="2400" dirty="0"/>
              <a:t> et dans le village de </a:t>
            </a:r>
            <a:r>
              <a:rPr lang="fr-BE" sz="2400" dirty="0" err="1"/>
              <a:t>Lemera</a:t>
            </a:r>
            <a:r>
              <a:rPr lang="fr-BE" sz="2400" dirty="0"/>
              <a:t>, sur le chemin qui </a:t>
            </a:r>
            <a:r>
              <a:rPr lang="fr-BE" sz="2400" dirty="0" err="1"/>
              <a:t>mène</a:t>
            </a:r>
            <a:r>
              <a:rPr lang="fr-BE" sz="2400" dirty="0"/>
              <a:t> vers le marché de </a:t>
            </a:r>
            <a:r>
              <a:rPr lang="fr-BE" sz="2400" dirty="0" err="1"/>
              <a:t>Chipaho</a:t>
            </a:r>
            <a:r>
              <a:rPr lang="fr-BE" sz="2400" dirty="0"/>
              <a:t>. La plupart des victimes </a:t>
            </a:r>
            <a:r>
              <a:rPr lang="fr-BE" sz="2400" dirty="0" err="1"/>
              <a:t>étaient</a:t>
            </a:r>
            <a:r>
              <a:rPr lang="fr-BE" sz="2400" dirty="0"/>
              <a:t> des </a:t>
            </a:r>
            <a:r>
              <a:rPr lang="fr-BE" sz="2400" dirty="0" err="1"/>
              <a:t>commerçants</a:t>
            </a:r>
            <a:r>
              <a:rPr lang="fr-BE" sz="2400" dirty="0"/>
              <a:t> qui se rendaient au marché. </a:t>
            </a:r>
            <a:r>
              <a:rPr lang="fr-BE" sz="2400" dirty="0" err="1"/>
              <a:t>Accusées</a:t>
            </a:r>
            <a:r>
              <a:rPr lang="fr-BE" sz="2400" dirty="0"/>
              <a:t> de collaborer avec les </a:t>
            </a:r>
            <a:r>
              <a:rPr lang="fr-BE" sz="2400" dirty="0" err="1"/>
              <a:t>Mayi-Mayi</a:t>
            </a:r>
            <a:r>
              <a:rPr lang="fr-BE" sz="2400" dirty="0"/>
              <a:t>, les victimes ont </a:t>
            </a:r>
            <a:r>
              <a:rPr lang="fr-BE" sz="2400" dirty="0" err="1"/>
              <a:t>éte</a:t>
            </a:r>
            <a:r>
              <a:rPr lang="fr-BE" sz="2400" dirty="0"/>
              <a:t>́ </a:t>
            </a:r>
            <a:r>
              <a:rPr lang="fr-BE" sz="2400" dirty="0" err="1"/>
              <a:t>tuées</a:t>
            </a:r>
            <a:r>
              <a:rPr lang="fr-BE" sz="2400" dirty="0"/>
              <a:t> à l'arme blanche. </a:t>
            </a:r>
          </a:p>
          <a:p>
            <a:r>
              <a:rPr lang="fr-BE" sz="2400" dirty="0"/>
              <a:t>Le </a:t>
            </a:r>
            <a:r>
              <a:rPr lang="fr-BE" sz="2400" b="1" u="sng" dirty="0"/>
              <a:t>5 </a:t>
            </a:r>
            <a:r>
              <a:rPr lang="fr-BE" sz="2400" b="1" u="sng" dirty="0" err="1"/>
              <a:t>décembre</a:t>
            </a:r>
            <a:r>
              <a:rPr lang="fr-BE" sz="2400" b="1" u="sng" dirty="0"/>
              <a:t> 1996</a:t>
            </a:r>
            <a:r>
              <a:rPr lang="fr-BE" sz="2400" dirty="0"/>
              <a:t>, des </a:t>
            </a:r>
            <a:r>
              <a:rPr lang="fr-BE" sz="2400" dirty="0" err="1"/>
              <a:t>éléments</a:t>
            </a:r>
            <a:r>
              <a:rPr lang="fr-BE" sz="2400" dirty="0"/>
              <a:t> de </a:t>
            </a:r>
            <a:r>
              <a:rPr lang="fr-BE" sz="2400" dirty="0">
                <a:highlight>
                  <a:srgbClr val="FFFF00"/>
                </a:highlight>
              </a:rPr>
              <a:t>l'AFDL/APR </a:t>
            </a:r>
            <a:r>
              <a:rPr lang="fr-BE" sz="2400" dirty="0"/>
              <a:t>ont </a:t>
            </a:r>
            <a:r>
              <a:rPr lang="fr-BE" sz="2400" dirty="0">
                <a:highlight>
                  <a:srgbClr val="C0C0C0"/>
                </a:highlight>
              </a:rPr>
              <a:t>tué au moins 97 personnes </a:t>
            </a:r>
            <a:r>
              <a:rPr lang="fr-BE" sz="2400" dirty="0"/>
              <a:t>dans le village de </a:t>
            </a:r>
            <a:r>
              <a:rPr lang="fr-BE" sz="2400" dirty="0" err="1"/>
              <a:t>Matanda</a:t>
            </a:r>
            <a:r>
              <a:rPr lang="fr-BE" sz="2400" dirty="0"/>
              <a:t>. La plupart des victimes </a:t>
            </a:r>
            <a:r>
              <a:rPr lang="fr-BE" sz="2400" dirty="0" err="1"/>
              <a:t>étaient</a:t>
            </a:r>
            <a:r>
              <a:rPr lang="fr-BE" sz="2400" dirty="0"/>
              <a:t> des </a:t>
            </a:r>
            <a:r>
              <a:rPr lang="fr-BE" sz="2400" dirty="0" err="1"/>
              <a:t>réfugiés</a:t>
            </a:r>
            <a:r>
              <a:rPr lang="fr-BE" sz="2400" dirty="0"/>
              <a:t> et des Banyarwanda hutu . </a:t>
            </a:r>
          </a:p>
          <a:p>
            <a:endParaRPr lang="fr-FR" dirty="0"/>
          </a:p>
        </p:txBody>
      </p:sp>
    </p:spTree>
    <p:extLst>
      <p:ext uri="{BB962C8B-B14F-4D97-AF65-F5344CB8AC3E}">
        <p14:creationId xmlns:p14="http://schemas.microsoft.com/office/powerpoint/2010/main" val="280471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E5B5FF-5B17-384A-B98D-48CC4A20894C}"/>
              </a:ext>
            </a:extLst>
          </p:cNvPr>
          <p:cNvSpPr>
            <a:spLocks noGrp="1"/>
          </p:cNvSpPr>
          <p:nvPr>
            <p:ph type="title"/>
          </p:nvPr>
        </p:nvSpPr>
        <p:spPr>
          <a:xfrm>
            <a:off x="968188" y="134471"/>
            <a:ext cx="10004612" cy="160497"/>
          </a:xfrm>
        </p:spPr>
        <p:txBody>
          <a:bodyPr>
            <a:normAutofit fontScale="90000"/>
          </a:bodyPr>
          <a:lstStyle/>
          <a:p>
            <a:br>
              <a:rPr lang="fr-BE" sz="2800" dirty="0"/>
            </a:br>
            <a:endParaRPr lang="fr-FR" sz="2800" dirty="0"/>
          </a:p>
        </p:txBody>
      </p:sp>
      <p:sp>
        <p:nvSpPr>
          <p:cNvPr id="3" name="Espace réservé du contenu 2">
            <a:extLst>
              <a:ext uri="{FF2B5EF4-FFF2-40B4-BE49-F238E27FC236}">
                <a16:creationId xmlns:a16="http://schemas.microsoft.com/office/drawing/2014/main" id="{ECBAF629-703A-CA41-8726-C3D158989B8F}"/>
              </a:ext>
            </a:extLst>
          </p:cNvPr>
          <p:cNvSpPr>
            <a:spLocks noGrp="1"/>
          </p:cNvSpPr>
          <p:nvPr>
            <p:ph idx="1"/>
          </p:nvPr>
        </p:nvSpPr>
        <p:spPr>
          <a:xfrm>
            <a:off x="777240" y="134471"/>
            <a:ext cx="11209973" cy="6723529"/>
          </a:xfrm>
        </p:spPr>
        <p:txBody>
          <a:bodyPr>
            <a:normAutofit fontScale="92500"/>
          </a:bodyPr>
          <a:lstStyle/>
          <a:p>
            <a:r>
              <a:rPr lang="fr-BE" sz="2400" b="1" dirty="0"/>
              <a:t>Le constat :</a:t>
            </a:r>
            <a:endParaRPr lang="fr-BE" sz="2400" dirty="0"/>
          </a:p>
          <a:p>
            <a:pPr lvl="1"/>
            <a:r>
              <a:rPr lang="fr-BE" sz="2400" b="1" dirty="0">
                <a:solidFill>
                  <a:srgbClr val="0070C0"/>
                </a:solidFill>
              </a:rPr>
              <a:t>A. </a:t>
            </a:r>
            <a:r>
              <a:rPr lang="fr-BE" sz="2400" b="1" i="0" u="sng" dirty="0">
                <a:solidFill>
                  <a:srgbClr val="0070C0"/>
                </a:solidFill>
              </a:rPr>
              <a:t>Manque de </a:t>
            </a:r>
            <a:r>
              <a:rPr lang="fr-BE" sz="2400" b="1" i="0" u="sng" dirty="0" err="1">
                <a:solidFill>
                  <a:srgbClr val="0070C0"/>
                </a:solidFill>
              </a:rPr>
              <a:t>capacités</a:t>
            </a:r>
            <a:r>
              <a:rPr lang="fr-BE" sz="2400" b="1" i="0" u="sng" dirty="0">
                <a:solidFill>
                  <a:srgbClr val="0070C0"/>
                </a:solidFill>
              </a:rPr>
              <a:t> </a:t>
            </a:r>
            <a:r>
              <a:rPr lang="fr-BE" sz="2400" b="1" i="0" dirty="0">
                <a:solidFill>
                  <a:srgbClr val="0070C0"/>
                </a:solidFill>
              </a:rPr>
              <a:t>et de moyens du </a:t>
            </a:r>
            <a:r>
              <a:rPr lang="fr-BE" sz="2400" b="1" i="0" dirty="0" err="1">
                <a:solidFill>
                  <a:srgbClr val="0070C0"/>
                </a:solidFill>
              </a:rPr>
              <a:t>système</a:t>
            </a:r>
            <a:r>
              <a:rPr lang="fr-BE" sz="2400" b="1" i="0" dirty="0">
                <a:solidFill>
                  <a:srgbClr val="0070C0"/>
                </a:solidFill>
              </a:rPr>
              <a:t> de justice</a:t>
            </a:r>
            <a:br>
              <a:rPr lang="fr-BE" sz="2400" b="1" i="0" dirty="0">
                <a:solidFill>
                  <a:srgbClr val="0070C0"/>
                </a:solidFill>
              </a:rPr>
            </a:br>
            <a:r>
              <a:rPr lang="fr-BE" sz="2400" b="1" i="0" dirty="0">
                <a:solidFill>
                  <a:srgbClr val="0070C0"/>
                </a:solidFill>
              </a:rPr>
              <a:t>congolais  </a:t>
            </a:r>
          </a:p>
          <a:p>
            <a:pPr lvl="2"/>
            <a:r>
              <a:rPr lang="fr-BE" sz="2400" dirty="0"/>
              <a:t>Budget insuffisant  </a:t>
            </a:r>
          </a:p>
          <a:p>
            <a:pPr lvl="2"/>
            <a:r>
              <a:rPr lang="fr-BE" sz="2400" dirty="0"/>
              <a:t>Manque d’effectifs   </a:t>
            </a:r>
          </a:p>
          <a:p>
            <a:pPr lvl="2"/>
            <a:r>
              <a:rPr lang="fr-BE" sz="2400" dirty="0"/>
              <a:t>Manque de soutien technique et </a:t>
            </a:r>
            <a:r>
              <a:rPr lang="fr-BE" sz="2400" dirty="0" err="1"/>
              <a:t>matériel</a:t>
            </a:r>
            <a:r>
              <a:rPr lang="fr-BE" sz="2400" dirty="0"/>
              <a:t> </a:t>
            </a:r>
          </a:p>
          <a:p>
            <a:pPr lvl="2"/>
            <a:r>
              <a:rPr lang="fr-BE" sz="2400" dirty="0"/>
              <a:t>Manque de moyens de transport   </a:t>
            </a:r>
          </a:p>
          <a:p>
            <a:pPr lvl="2"/>
            <a:r>
              <a:rPr lang="fr-BE" sz="2400" dirty="0"/>
              <a:t>Manque de formation, de recyclage et de </a:t>
            </a:r>
            <a:r>
              <a:rPr lang="fr-BE" sz="2400" dirty="0" err="1"/>
              <a:t>spé́cialisation</a:t>
            </a:r>
            <a:r>
              <a:rPr lang="fr-BE" sz="2400" dirty="0"/>
              <a:t> des magistrats  </a:t>
            </a:r>
          </a:p>
          <a:p>
            <a:pPr lvl="2"/>
            <a:r>
              <a:rPr lang="fr-BE" sz="2400" dirty="0"/>
              <a:t>Faiblesse et </a:t>
            </a:r>
            <a:r>
              <a:rPr lang="fr-BE" sz="2400" dirty="0" err="1"/>
              <a:t>dégradation</a:t>
            </a:r>
            <a:r>
              <a:rPr lang="fr-BE" sz="2400" dirty="0"/>
              <a:t> des autres composantes du </a:t>
            </a:r>
            <a:r>
              <a:rPr lang="fr-BE" sz="2400" dirty="0" err="1"/>
              <a:t>système</a:t>
            </a:r>
            <a:r>
              <a:rPr lang="fr-BE" sz="2400" dirty="0"/>
              <a:t> de justice  </a:t>
            </a:r>
          </a:p>
          <a:p>
            <a:pPr lvl="1"/>
            <a:r>
              <a:rPr lang="fr-BE" sz="2400" b="1" dirty="0">
                <a:solidFill>
                  <a:srgbClr val="0070C0"/>
                </a:solidFill>
              </a:rPr>
              <a:t>B. </a:t>
            </a:r>
            <a:r>
              <a:rPr lang="fr-BE" sz="2400" b="1" i="0" u="sng" dirty="0">
                <a:solidFill>
                  <a:srgbClr val="0070C0"/>
                </a:solidFill>
              </a:rPr>
              <a:t>Manque d’</a:t>
            </a:r>
            <a:r>
              <a:rPr lang="fr-BE" sz="2400" b="1" i="0" u="sng" dirty="0" err="1">
                <a:solidFill>
                  <a:srgbClr val="0070C0"/>
                </a:solidFill>
              </a:rPr>
              <a:t>indépendance</a:t>
            </a:r>
            <a:r>
              <a:rPr lang="fr-BE" sz="2400" b="1" i="0" u="sng" dirty="0">
                <a:solidFill>
                  <a:srgbClr val="0070C0"/>
                </a:solidFill>
              </a:rPr>
              <a:t> </a:t>
            </a:r>
            <a:r>
              <a:rPr lang="fr-BE" sz="2400" b="1" i="0" dirty="0">
                <a:solidFill>
                  <a:srgbClr val="0070C0"/>
                </a:solidFill>
              </a:rPr>
              <a:t>du </a:t>
            </a:r>
            <a:r>
              <a:rPr lang="fr-BE" sz="2400" b="1" i="0" dirty="0" err="1">
                <a:solidFill>
                  <a:srgbClr val="0070C0"/>
                </a:solidFill>
              </a:rPr>
              <a:t>système</a:t>
            </a:r>
            <a:r>
              <a:rPr lang="fr-BE" sz="2400" b="1" i="0" dirty="0">
                <a:solidFill>
                  <a:srgbClr val="0070C0"/>
                </a:solidFill>
              </a:rPr>
              <a:t> judiciaire  </a:t>
            </a:r>
          </a:p>
          <a:p>
            <a:pPr lvl="1"/>
            <a:r>
              <a:rPr lang="fr-BE" sz="2400" b="1" i="0" dirty="0">
                <a:solidFill>
                  <a:srgbClr val="0070C0"/>
                </a:solidFill>
              </a:rPr>
              <a:t>C. </a:t>
            </a:r>
            <a:r>
              <a:rPr lang="fr-BE" sz="2400" b="1" i="0" u="sng" dirty="0" err="1">
                <a:solidFill>
                  <a:srgbClr val="0070C0"/>
                </a:solidFill>
              </a:rPr>
              <a:t>Compétence</a:t>
            </a:r>
            <a:r>
              <a:rPr lang="fr-BE" sz="2400" b="1" i="0" u="sng" dirty="0">
                <a:solidFill>
                  <a:srgbClr val="0070C0"/>
                </a:solidFill>
              </a:rPr>
              <a:t> exclusive des juridictions militaires sur les crimes internationaux</a:t>
            </a:r>
            <a:r>
              <a:rPr lang="fr-BE" sz="2400" b="1" i="0" dirty="0">
                <a:solidFill>
                  <a:srgbClr val="0070C0"/>
                </a:solidFill>
              </a:rPr>
              <a:t>. </a:t>
            </a:r>
          </a:p>
          <a:p>
            <a:pPr lvl="2"/>
            <a:r>
              <a:rPr lang="fr-BE" sz="2400" i="1" dirty="0">
                <a:solidFill>
                  <a:srgbClr val="0070C0"/>
                </a:solidFill>
              </a:rPr>
              <a:t>«Jusqu’à la date de la </a:t>
            </a:r>
            <a:r>
              <a:rPr lang="fr-BE" sz="2400" i="1" dirty="0" err="1">
                <a:solidFill>
                  <a:srgbClr val="0070C0"/>
                </a:solidFill>
              </a:rPr>
              <a:t>rédaction</a:t>
            </a:r>
            <a:r>
              <a:rPr lang="fr-BE" sz="2400" i="1" dirty="0">
                <a:solidFill>
                  <a:srgbClr val="0070C0"/>
                </a:solidFill>
              </a:rPr>
              <a:t> du </a:t>
            </a:r>
            <a:r>
              <a:rPr lang="fr-BE" sz="2400" i="1" dirty="0" err="1">
                <a:solidFill>
                  <a:srgbClr val="0070C0"/>
                </a:solidFill>
              </a:rPr>
              <a:t>présent</a:t>
            </a:r>
            <a:r>
              <a:rPr lang="fr-BE" sz="2400" i="1" dirty="0">
                <a:solidFill>
                  <a:srgbClr val="0070C0"/>
                </a:solidFill>
              </a:rPr>
              <a:t> rapport, l’exercice de la </a:t>
            </a:r>
            <a:r>
              <a:rPr lang="fr-BE" sz="2400" i="1" dirty="0" err="1">
                <a:solidFill>
                  <a:srgbClr val="0070C0"/>
                </a:solidFill>
              </a:rPr>
              <a:t>compétence</a:t>
            </a:r>
            <a:r>
              <a:rPr lang="fr-BE" sz="2400" i="1" dirty="0">
                <a:solidFill>
                  <a:srgbClr val="0070C0"/>
                </a:solidFill>
              </a:rPr>
              <a:t> exclusive des juridictions militaires sur les crimes internationaux </a:t>
            </a:r>
            <a:r>
              <a:rPr lang="fr-BE" sz="2400" b="1" i="1" dirty="0">
                <a:solidFill>
                  <a:srgbClr val="0070C0"/>
                </a:solidFill>
              </a:rPr>
              <a:t>s’est traduit par une </a:t>
            </a:r>
            <a:r>
              <a:rPr lang="fr-BE" sz="2400" b="1" i="1" dirty="0" err="1">
                <a:solidFill>
                  <a:srgbClr val="0070C0"/>
                </a:solidFill>
              </a:rPr>
              <a:t>impunite</a:t>
            </a:r>
            <a:r>
              <a:rPr lang="fr-BE" sz="2400" b="1" i="1" dirty="0">
                <a:solidFill>
                  <a:srgbClr val="0070C0"/>
                </a:solidFill>
              </a:rPr>
              <a:t>́ grandissante dont </a:t>
            </a:r>
            <a:r>
              <a:rPr lang="fr-BE" sz="2400" b="1" i="1" dirty="0" err="1">
                <a:solidFill>
                  <a:srgbClr val="0070C0"/>
                </a:solidFill>
              </a:rPr>
              <a:t>témoigne</a:t>
            </a:r>
            <a:r>
              <a:rPr lang="fr-BE" sz="2400" b="1" i="1" dirty="0">
                <a:solidFill>
                  <a:srgbClr val="0070C0"/>
                </a:solidFill>
              </a:rPr>
              <a:t> le nombre insignifiant d’</a:t>
            </a:r>
            <a:r>
              <a:rPr lang="fr-BE" sz="2400" b="1" i="1" dirty="0" err="1">
                <a:solidFill>
                  <a:srgbClr val="0070C0"/>
                </a:solidFill>
              </a:rPr>
              <a:t>enquêtes</a:t>
            </a:r>
            <a:r>
              <a:rPr lang="fr-BE" sz="2400" b="1" i="1" dirty="0">
                <a:solidFill>
                  <a:srgbClr val="0070C0"/>
                </a:solidFill>
              </a:rPr>
              <a:t> et de poursuites </a:t>
            </a:r>
            <a:r>
              <a:rPr lang="fr-BE" sz="2400" b="1" i="1" dirty="0" err="1">
                <a:solidFill>
                  <a:srgbClr val="0070C0"/>
                </a:solidFill>
              </a:rPr>
              <a:t>menées</a:t>
            </a:r>
            <a:r>
              <a:rPr lang="fr-BE" sz="2400" b="1" i="1" dirty="0">
                <a:solidFill>
                  <a:srgbClr val="0070C0"/>
                </a:solidFill>
              </a:rPr>
              <a:t> pour crimes de guerre et crimes contre l’</a:t>
            </a:r>
            <a:r>
              <a:rPr lang="fr-BE" sz="2400" b="1" i="1" dirty="0" err="1">
                <a:solidFill>
                  <a:srgbClr val="0070C0"/>
                </a:solidFill>
              </a:rPr>
              <a:t>humanite</a:t>
            </a:r>
            <a:r>
              <a:rPr lang="fr-BE" sz="2400" b="1" i="1" dirty="0">
                <a:solidFill>
                  <a:srgbClr val="0070C0"/>
                </a:solidFill>
              </a:rPr>
              <a:t>́ </a:t>
            </a:r>
            <a:r>
              <a:rPr lang="fr-BE" sz="2400" i="1" dirty="0">
                <a:solidFill>
                  <a:srgbClr val="0070C0"/>
                </a:solidFill>
              </a:rPr>
              <a:t>et ce, </a:t>
            </a:r>
            <a:r>
              <a:rPr lang="fr-BE" sz="2400" i="1" dirty="0" err="1">
                <a:solidFill>
                  <a:srgbClr val="0070C0"/>
                </a:solidFill>
              </a:rPr>
              <a:t>malgre</a:t>
            </a:r>
            <a:r>
              <a:rPr lang="fr-BE" sz="2400" i="1" dirty="0">
                <a:solidFill>
                  <a:srgbClr val="0070C0"/>
                </a:solidFill>
              </a:rPr>
              <a:t>́ le nombre effarant de crimes commis ». </a:t>
            </a:r>
          </a:p>
          <a:p>
            <a:pPr marL="987552" lvl="2" indent="0">
              <a:buNone/>
            </a:pPr>
            <a:r>
              <a:rPr lang="fr-BE" dirty="0"/>
              <a:t>(Table des matières du Rapport </a:t>
            </a:r>
            <a:r>
              <a:rPr lang="fr-BE" dirty="0" err="1"/>
              <a:t>Mapping</a:t>
            </a:r>
            <a:r>
              <a:rPr lang="fr-BE" dirty="0"/>
              <a:t>)</a:t>
            </a:r>
            <a:endParaRPr lang="fr-BE" i="1" dirty="0">
              <a:solidFill>
                <a:srgbClr val="0070C0"/>
              </a:solidFill>
            </a:endParaRPr>
          </a:p>
        </p:txBody>
      </p:sp>
    </p:spTree>
    <p:extLst>
      <p:ext uri="{BB962C8B-B14F-4D97-AF65-F5344CB8AC3E}">
        <p14:creationId xmlns:p14="http://schemas.microsoft.com/office/powerpoint/2010/main" val="2632016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8AC561-BCC7-6A4B-B328-70A496841F11}"/>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BEAC9190-B58B-A64E-B78E-90732E13180A}"/>
              </a:ext>
            </a:extLst>
          </p:cNvPr>
          <p:cNvSpPr>
            <a:spLocks noGrp="1"/>
          </p:cNvSpPr>
          <p:nvPr>
            <p:ph idx="1"/>
          </p:nvPr>
        </p:nvSpPr>
        <p:spPr>
          <a:xfrm>
            <a:off x="887103" y="308008"/>
            <a:ext cx="11198217" cy="6652349"/>
          </a:xfrm>
        </p:spPr>
        <p:txBody>
          <a:bodyPr>
            <a:normAutofit/>
          </a:bodyPr>
          <a:lstStyle/>
          <a:p>
            <a:r>
              <a:rPr lang="fr-BE" sz="2400" b="1" dirty="0"/>
              <a:t>La  conclusion :</a:t>
            </a:r>
          </a:p>
          <a:p>
            <a:pPr marL="530352" lvl="1" indent="0">
              <a:buNone/>
            </a:pPr>
            <a:r>
              <a:rPr lang="fr-BE" sz="2400" dirty="0">
                <a:solidFill>
                  <a:srgbClr val="0070C0"/>
                </a:solidFill>
              </a:rPr>
              <a:t>« En </a:t>
            </a:r>
            <a:r>
              <a:rPr lang="fr-BE" sz="2400" dirty="0" err="1">
                <a:solidFill>
                  <a:srgbClr val="0070C0"/>
                </a:solidFill>
              </a:rPr>
              <a:t>résume</a:t>
            </a:r>
            <a:r>
              <a:rPr lang="fr-BE" sz="2400" dirty="0">
                <a:solidFill>
                  <a:srgbClr val="0070C0"/>
                </a:solidFill>
              </a:rPr>
              <a:t>́, </a:t>
            </a:r>
            <a:r>
              <a:rPr lang="fr-BE" sz="2400" dirty="0" err="1">
                <a:solidFill>
                  <a:srgbClr val="0070C0"/>
                </a:solidFill>
              </a:rPr>
              <a:t>étant</a:t>
            </a:r>
            <a:r>
              <a:rPr lang="fr-BE" sz="2400" dirty="0">
                <a:solidFill>
                  <a:srgbClr val="0070C0"/>
                </a:solidFill>
              </a:rPr>
              <a:t> donné </a:t>
            </a:r>
          </a:p>
          <a:p>
            <a:pPr lvl="2"/>
            <a:r>
              <a:rPr lang="fr-BE" sz="2000" b="1" i="1" dirty="0">
                <a:solidFill>
                  <a:srgbClr val="0070C0"/>
                </a:solidFill>
              </a:rPr>
              <a:t>l’engagement limité des </a:t>
            </a:r>
            <a:r>
              <a:rPr lang="fr-BE" sz="2000" b="1" i="1" dirty="0" err="1">
                <a:solidFill>
                  <a:srgbClr val="0070C0"/>
                </a:solidFill>
              </a:rPr>
              <a:t>autorités</a:t>
            </a:r>
            <a:r>
              <a:rPr lang="fr-BE" sz="2000" b="1" i="1" dirty="0">
                <a:solidFill>
                  <a:srgbClr val="0070C0"/>
                </a:solidFill>
              </a:rPr>
              <a:t> congolaises </a:t>
            </a:r>
            <a:r>
              <a:rPr lang="fr-BE" sz="2000" i="1" dirty="0">
                <a:solidFill>
                  <a:srgbClr val="0070C0"/>
                </a:solidFill>
              </a:rPr>
              <a:t>envers le renforcement de la justice, </a:t>
            </a:r>
          </a:p>
          <a:p>
            <a:pPr lvl="2"/>
            <a:r>
              <a:rPr lang="fr-BE" sz="2000" i="1" dirty="0">
                <a:solidFill>
                  <a:srgbClr val="0070C0"/>
                </a:solidFill>
              </a:rPr>
              <a:t>les </a:t>
            </a:r>
            <a:r>
              <a:rPr lang="fr-BE" sz="2000" b="1" i="1" dirty="0">
                <a:solidFill>
                  <a:srgbClr val="0070C0"/>
                </a:solidFill>
              </a:rPr>
              <a:t>moyens restreints </a:t>
            </a:r>
            <a:r>
              <a:rPr lang="fr-BE" sz="2000" i="1" dirty="0" err="1">
                <a:solidFill>
                  <a:srgbClr val="0070C0"/>
                </a:solidFill>
              </a:rPr>
              <a:t>accordés</a:t>
            </a:r>
            <a:r>
              <a:rPr lang="fr-BE" sz="2000" i="1" dirty="0">
                <a:solidFill>
                  <a:srgbClr val="0070C0"/>
                </a:solidFill>
              </a:rPr>
              <a:t> au </a:t>
            </a:r>
            <a:r>
              <a:rPr lang="fr-BE" sz="2000" i="1" dirty="0" err="1">
                <a:solidFill>
                  <a:srgbClr val="0070C0"/>
                </a:solidFill>
              </a:rPr>
              <a:t>système</a:t>
            </a:r>
            <a:r>
              <a:rPr lang="fr-BE" sz="2000" i="1" dirty="0">
                <a:solidFill>
                  <a:srgbClr val="0070C0"/>
                </a:solidFill>
              </a:rPr>
              <a:t> judiciaire, </a:t>
            </a:r>
          </a:p>
          <a:p>
            <a:pPr lvl="2"/>
            <a:r>
              <a:rPr lang="fr-BE" sz="2000" i="1" dirty="0">
                <a:solidFill>
                  <a:srgbClr val="0070C0"/>
                </a:solidFill>
              </a:rPr>
              <a:t>la </a:t>
            </a:r>
            <a:r>
              <a:rPr lang="fr-BE" sz="2000" i="1" dirty="0" err="1">
                <a:solidFill>
                  <a:srgbClr val="0070C0"/>
                </a:solidFill>
              </a:rPr>
              <a:t>tolérance</a:t>
            </a:r>
            <a:r>
              <a:rPr lang="fr-BE" sz="2000" i="1" dirty="0">
                <a:solidFill>
                  <a:srgbClr val="0070C0"/>
                </a:solidFill>
              </a:rPr>
              <a:t> d‘</a:t>
            </a:r>
            <a:r>
              <a:rPr lang="fr-BE" sz="2000" b="1" i="1" dirty="0" err="1">
                <a:solidFill>
                  <a:srgbClr val="0070C0"/>
                </a:solidFill>
              </a:rPr>
              <a:t>interférences</a:t>
            </a:r>
            <a:r>
              <a:rPr lang="fr-BE" sz="2000" i="1" dirty="0">
                <a:solidFill>
                  <a:srgbClr val="0070C0"/>
                </a:solidFill>
              </a:rPr>
              <a:t> par les </a:t>
            </a:r>
            <a:r>
              <a:rPr lang="fr-BE" sz="2000" i="1" dirty="0" err="1">
                <a:solidFill>
                  <a:srgbClr val="0070C0"/>
                </a:solidFill>
              </a:rPr>
              <a:t>autorités</a:t>
            </a:r>
            <a:r>
              <a:rPr lang="fr-BE" sz="2000" i="1" dirty="0">
                <a:solidFill>
                  <a:srgbClr val="0070C0"/>
                </a:solidFill>
              </a:rPr>
              <a:t> politiques et militaires dans les affaires judiciaires qui </a:t>
            </a:r>
            <a:r>
              <a:rPr lang="fr-BE" sz="2000" i="1" dirty="0" err="1">
                <a:solidFill>
                  <a:srgbClr val="0070C0"/>
                </a:solidFill>
              </a:rPr>
              <a:t>entraînent</a:t>
            </a:r>
            <a:r>
              <a:rPr lang="fr-BE" sz="2000" i="1" dirty="0">
                <a:solidFill>
                  <a:srgbClr val="0070C0"/>
                </a:solidFill>
              </a:rPr>
              <a:t> un manque d’</a:t>
            </a:r>
            <a:r>
              <a:rPr lang="fr-BE" sz="2000" i="1" dirty="0" err="1">
                <a:solidFill>
                  <a:srgbClr val="0070C0"/>
                </a:solidFill>
              </a:rPr>
              <a:t>indépendance</a:t>
            </a:r>
            <a:r>
              <a:rPr lang="fr-BE" sz="2000" i="1" dirty="0">
                <a:solidFill>
                  <a:srgbClr val="0070C0"/>
                </a:solidFill>
              </a:rPr>
              <a:t> du judiciaire,</a:t>
            </a:r>
          </a:p>
          <a:p>
            <a:pPr lvl="2"/>
            <a:r>
              <a:rPr lang="fr-BE" sz="2000" i="1" dirty="0">
                <a:solidFill>
                  <a:srgbClr val="0070C0"/>
                </a:solidFill>
              </a:rPr>
              <a:t> </a:t>
            </a:r>
            <a:r>
              <a:rPr lang="fr-BE" sz="2000" b="1" i="1" dirty="0">
                <a:solidFill>
                  <a:srgbClr val="0070C0"/>
                </a:solidFill>
              </a:rPr>
              <a:t>l’</a:t>
            </a:r>
            <a:r>
              <a:rPr lang="fr-BE" sz="2000" b="1" i="1" dirty="0" err="1">
                <a:solidFill>
                  <a:srgbClr val="0070C0"/>
                </a:solidFill>
              </a:rPr>
              <a:t>inadéquation</a:t>
            </a:r>
            <a:r>
              <a:rPr lang="fr-BE" sz="2000" b="1" i="1" dirty="0">
                <a:solidFill>
                  <a:srgbClr val="0070C0"/>
                </a:solidFill>
              </a:rPr>
              <a:t> de la justice militaire </a:t>
            </a:r>
            <a:r>
              <a:rPr lang="fr-BE" sz="2000" i="1" dirty="0">
                <a:solidFill>
                  <a:srgbClr val="0070C0"/>
                </a:solidFill>
              </a:rPr>
              <a:t>seule </a:t>
            </a:r>
            <a:r>
              <a:rPr lang="fr-BE" sz="2000" i="1" dirty="0" err="1">
                <a:solidFill>
                  <a:srgbClr val="0070C0"/>
                </a:solidFill>
              </a:rPr>
              <a:t>compétente</a:t>
            </a:r>
            <a:r>
              <a:rPr lang="fr-BE" sz="2000" i="1" dirty="0">
                <a:solidFill>
                  <a:srgbClr val="0070C0"/>
                </a:solidFill>
              </a:rPr>
              <a:t> pour </a:t>
            </a:r>
            <a:r>
              <a:rPr lang="fr-BE" sz="2000" i="1" dirty="0" err="1">
                <a:solidFill>
                  <a:srgbClr val="0070C0"/>
                </a:solidFill>
              </a:rPr>
              <a:t>répondre</a:t>
            </a:r>
            <a:r>
              <a:rPr lang="fr-BE" sz="2000" i="1" dirty="0">
                <a:solidFill>
                  <a:srgbClr val="0070C0"/>
                </a:solidFill>
              </a:rPr>
              <a:t> aux nombreux crimes internationaux souvent commis par les forces de </a:t>
            </a:r>
            <a:r>
              <a:rPr lang="fr-BE" sz="2000" i="1" dirty="0" err="1">
                <a:solidFill>
                  <a:srgbClr val="0070C0"/>
                </a:solidFill>
              </a:rPr>
              <a:t>sécurite</a:t>
            </a:r>
            <a:r>
              <a:rPr lang="fr-BE" sz="2000" i="1" dirty="0">
                <a:solidFill>
                  <a:srgbClr val="0070C0"/>
                </a:solidFill>
              </a:rPr>
              <a:t>́ et </a:t>
            </a:r>
          </a:p>
          <a:p>
            <a:pPr lvl="2"/>
            <a:r>
              <a:rPr lang="fr-BE" sz="2000" i="1" dirty="0">
                <a:solidFill>
                  <a:srgbClr val="0070C0"/>
                </a:solidFill>
              </a:rPr>
              <a:t>le fait que la pratique judiciaire des cours militaires et des tribunaux de ces </a:t>
            </a:r>
            <a:r>
              <a:rPr lang="fr-BE" sz="2000" i="1" dirty="0" err="1">
                <a:solidFill>
                  <a:srgbClr val="0070C0"/>
                </a:solidFill>
              </a:rPr>
              <a:t>dernières</a:t>
            </a:r>
            <a:r>
              <a:rPr lang="fr-BE" sz="2000" i="1" dirty="0">
                <a:solidFill>
                  <a:srgbClr val="0070C0"/>
                </a:solidFill>
              </a:rPr>
              <a:t> </a:t>
            </a:r>
            <a:r>
              <a:rPr lang="fr-BE" sz="2000" i="1" dirty="0" err="1">
                <a:solidFill>
                  <a:srgbClr val="0070C0"/>
                </a:solidFill>
              </a:rPr>
              <a:t>années</a:t>
            </a:r>
            <a:r>
              <a:rPr lang="fr-BE" sz="2000" i="1" dirty="0">
                <a:solidFill>
                  <a:srgbClr val="0070C0"/>
                </a:solidFill>
              </a:rPr>
              <a:t> est faible, pas toujours conforme au droit et </a:t>
            </a:r>
            <a:r>
              <a:rPr lang="fr-BE" sz="2000" i="1" dirty="0" err="1">
                <a:solidFill>
                  <a:srgbClr val="0070C0"/>
                </a:solidFill>
              </a:rPr>
              <a:t>reflète</a:t>
            </a:r>
            <a:r>
              <a:rPr lang="fr-BE" sz="2000" i="1" dirty="0">
                <a:solidFill>
                  <a:srgbClr val="0070C0"/>
                </a:solidFill>
              </a:rPr>
              <a:t> un </a:t>
            </a:r>
            <a:r>
              <a:rPr lang="fr-BE" sz="2000" b="1" i="1" dirty="0">
                <a:solidFill>
                  <a:srgbClr val="0070C0"/>
                </a:solidFill>
              </a:rPr>
              <a:t>manque d’</a:t>
            </a:r>
            <a:r>
              <a:rPr lang="fr-BE" sz="2000" b="1" i="1" dirty="0" err="1">
                <a:solidFill>
                  <a:srgbClr val="0070C0"/>
                </a:solidFill>
              </a:rPr>
              <a:t>indépendance</a:t>
            </a:r>
            <a:r>
              <a:rPr lang="fr-BE" sz="2000" i="1" dirty="0">
                <a:solidFill>
                  <a:srgbClr val="0070C0"/>
                </a:solidFill>
              </a:rPr>
              <a:t>, </a:t>
            </a:r>
          </a:p>
          <a:p>
            <a:pPr marL="530352" lvl="1" indent="0">
              <a:buNone/>
            </a:pPr>
            <a:r>
              <a:rPr lang="fr-BE" sz="2400" b="1" u="sng" dirty="0">
                <a:solidFill>
                  <a:srgbClr val="0070C0"/>
                </a:solidFill>
              </a:rPr>
              <a:t>il peut </a:t>
            </a:r>
            <a:r>
              <a:rPr lang="fr-BE" sz="2400" b="1" u="sng" dirty="0" err="1">
                <a:solidFill>
                  <a:srgbClr val="0070C0"/>
                </a:solidFill>
              </a:rPr>
              <a:t>être</a:t>
            </a:r>
            <a:r>
              <a:rPr lang="fr-BE" sz="2400" b="1" u="sng" dirty="0">
                <a:solidFill>
                  <a:srgbClr val="0070C0"/>
                </a:solidFill>
              </a:rPr>
              <a:t> conclu que les moyens dont dispose la justice congolaise pour mettre fin à l’</a:t>
            </a:r>
            <a:r>
              <a:rPr lang="fr-BE" sz="2400" b="1" u="sng" dirty="0" err="1">
                <a:solidFill>
                  <a:srgbClr val="0070C0"/>
                </a:solidFill>
              </a:rPr>
              <a:t>impunite</a:t>
            </a:r>
            <a:r>
              <a:rPr lang="fr-BE" sz="2400" b="1" u="sng" dirty="0">
                <a:solidFill>
                  <a:srgbClr val="0070C0"/>
                </a:solidFill>
              </a:rPr>
              <a:t>́ concernant les crimes internationaux commis entre 1993 et 2003 sont sans aucun doute insuffisants. </a:t>
            </a:r>
          </a:p>
          <a:p>
            <a:pPr marL="530352" lvl="1" indent="0">
              <a:buNone/>
            </a:pPr>
            <a:r>
              <a:rPr lang="fr-BE" sz="2400" dirty="0">
                <a:solidFill>
                  <a:srgbClr val="0070C0"/>
                </a:solidFill>
              </a:rPr>
              <a:t>De plus, dans l’</a:t>
            </a:r>
            <a:r>
              <a:rPr lang="fr-BE" sz="2400" dirty="0" err="1">
                <a:solidFill>
                  <a:srgbClr val="0070C0"/>
                </a:solidFill>
              </a:rPr>
              <a:t>état</a:t>
            </a:r>
            <a:r>
              <a:rPr lang="fr-BE" sz="2400" dirty="0">
                <a:solidFill>
                  <a:srgbClr val="0070C0"/>
                </a:solidFill>
              </a:rPr>
              <a:t> actuel des choses, les juridictions militaires congolaises n’ont, aux yeux des nombreuses victimes, ni la </a:t>
            </a:r>
            <a:r>
              <a:rPr lang="fr-BE" sz="2400" dirty="0" err="1">
                <a:solidFill>
                  <a:srgbClr val="0070C0"/>
                </a:solidFill>
              </a:rPr>
              <a:t>capacite</a:t>
            </a:r>
            <a:r>
              <a:rPr lang="fr-BE" sz="2400" dirty="0">
                <a:solidFill>
                  <a:srgbClr val="0070C0"/>
                </a:solidFill>
              </a:rPr>
              <a:t>́ ni la </a:t>
            </a:r>
            <a:r>
              <a:rPr lang="fr-BE" sz="2400" dirty="0" err="1">
                <a:solidFill>
                  <a:srgbClr val="0070C0"/>
                </a:solidFill>
              </a:rPr>
              <a:t>crédibilite</a:t>
            </a:r>
            <a:r>
              <a:rPr lang="fr-BE" sz="2400" dirty="0">
                <a:solidFill>
                  <a:srgbClr val="0070C0"/>
                </a:solidFill>
              </a:rPr>
              <a:t>́ requises pour entamer de </a:t>
            </a:r>
            <a:r>
              <a:rPr lang="fr-BE" sz="2400" dirty="0" err="1">
                <a:solidFill>
                  <a:srgbClr val="0070C0"/>
                </a:solidFill>
              </a:rPr>
              <a:t>façon</a:t>
            </a:r>
            <a:r>
              <a:rPr lang="fr-BE" sz="2400" dirty="0">
                <a:solidFill>
                  <a:srgbClr val="0070C0"/>
                </a:solidFill>
              </a:rPr>
              <a:t> convaincante la lutte contre l’</a:t>
            </a:r>
            <a:r>
              <a:rPr lang="fr-BE" sz="2400" dirty="0" err="1">
                <a:solidFill>
                  <a:srgbClr val="0070C0"/>
                </a:solidFill>
              </a:rPr>
              <a:t>impunite</a:t>
            </a:r>
            <a:r>
              <a:rPr lang="fr-BE" sz="2400" dirty="0">
                <a:solidFill>
                  <a:srgbClr val="0070C0"/>
                </a:solidFill>
              </a:rPr>
              <a:t>́ face aux nombreuses violations des droits commises à leur </a:t>
            </a:r>
            <a:r>
              <a:rPr lang="fr-BE" sz="2400" dirty="0" err="1">
                <a:solidFill>
                  <a:srgbClr val="0070C0"/>
                </a:solidFill>
              </a:rPr>
              <a:t>égard</a:t>
            </a:r>
            <a:r>
              <a:rPr lang="fr-BE" sz="2400" dirty="0">
                <a:solidFill>
                  <a:srgbClr val="0070C0"/>
                </a:solidFill>
              </a:rPr>
              <a:t> dans le passé. » </a:t>
            </a:r>
          </a:p>
          <a:p>
            <a:pPr lvl="1"/>
            <a:endParaRPr lang="fr-BE" b="1" dirty="0"/>
          </a:p>
          <a:p>
            <a:pPr lvl="1"/>
            <a:endParaRPr lang="fr-BE" dirty="0"/>
          </a:p>
          <a:p>
            <a:pPr marL="530352" lvl="1" indent="0">
              <a:buNone/>
            </a:pPr>
            <a:endParaRPr lang="fr-BE" dirty="0"/>
          </a:p>
          <a:p>
            <a:endParaRPr lang="fr-FR" dirty="0"/>
          </a:p>
        </p:txBody>
      </p:sp>
    </p:spTree>
    <p:extLst>
      <p:ext uri="{BB962C8B-B14F-4D97-AF65-F5344CB8AC3E}">
        <p14:creationId xmlns:p14="http://schemas.microsoft.com/office/powerpoint/2010/main" val="722994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72D217-94A7-E646-9904-A3D4A12CBF97}"/>
              </a:ext>
            </a:extLst>
          </p:cNvPr>
          <p:cNvSpPr>
            <a:spLocks noGrp="1"/>
          </p:cNvSpPr>
          <p:nvPr>
            <p:ph type="title"/>
          </p:nvPr>
        </p:nvSpPr>
        <p:spPr>
          <a:xfrm>
            <a:off x="1062318" y="134471"/>
            <a:ext cx="9910482" cy="753035"/>
          </a:xfrm>
        </p:spPr>
        <p:txBody>
          <a:bodyPr>
            <a:normAutofit fontScale="90000"/>
          </a:bodyPr>
          <a:lstStyle/>
          <a:p>
            <a:r>
              <a:rPr lang="fr-BE" sz="3100" b="1" dirty="0"/>
              <a:t>Pratique judiciaire en RDC en </a:t>
            </a:r>
            <a:r>
              <a:rPr lang="fr-BE" sz="3100" b="1" dirty="0" err="1"/>
              <a:t>matière</a:t>
            </a:r>
            <a:r>
              <a:rPr lang="fr-BE" sz="3100" b="1" dirty="0"/>
              <a:t> de violations</a:t>
            </a:r>
            <a:br>
              <a:rPr lang="fr-BE" sz="3100" b="1" dirty="0"/>
            </a:br>
            <a:r>
              <a:rPr lang="fr-BE" sz="3100" b="1" dirty="0"/>
              <a:t>graves du droit international humanitaire</a:t>
            </a:r>
            <a:br>
              <a:rPr lang="fr-BE" sz="2400" dirty="0"/>
            </a:br>
            <a:r>
              <a:rPr lang="fr-BE" sz="2400" dirty="0"/>
              <a:t>  </a:t>
            </a:r>
            <a:br>
              <a:rPr lang="fr-BE" sz="2400" dirty="0"/>
            </a:br>
            <a:endParaRPr lang="fr-FR" sz="2400" dirty="0"/>
          </a:p>
        </p:txBody>
      </p:sp>
      <p:sp>
        <p:nvSpPr>
          <p:cNvPr id="3" name="Espace réservé du contenu 2">
            <a:extLst>
              <a:ext uri="{FF2B5EF4-FFF2-40B4-BE49-F238E27FC236}">
                <a16:creationId xmlns:a16="http://schemas.microsoft.com/office/drawing/2014/main" id="{4A916B2D-C5E1-904D-A747-2EDCB094A55F}"/>
              </a:ext>
            </a:extLst>
          </p:cNvPr>
          <p:cNvSpPr>
            <a:spLocks noGrp="1"/>
          </p:cNvSpPr>
          <p:nvPr>
            <p:ph idx="1"/>
          </p:nvPr>
        </p:nvSpPr>
        <p:spPr>
          <a:xfrm>
            <a:off x="822961" y="1051560"/>
            <a:ext cx="11369040" cy="5806440"/>
          </a:xfrm>
        </p:spPr>
        <p:txBody>
          <a:bodyPr>
            <a:normAutofit fontScale="92500" lnSpcReduction="10000"/>
          </a:bodyPr>
          <a:lstStyle/>
          <a:p>
            <a:r>
              <a:rPr lang="fr-BE" sz="2200" b="1" dirty="0"/>
              <a:t>Période examinée :  </a:t>
            </a:r>
          </a:p>
          <a:p>
            <a:pPr lvl="1"/>
            <a:r>
              <a:rPr lang="fr-BE" sz="2200" dirty="0"/>
              <a:t>pré-transition : 2 affaires :  </a:t>
            </a:r>
            <a:r>
              <a:rPr lang="fr-BE" sz="2200" dirty="0" err="1"/>
              <a:t>Ankoro</a:t>
            </a:r>
            <a:r>
              <a:rPr lang="fr-BE" sz="2200" dirty="0"/>
              <a:t>, </a:t>
            </a:r>
            <a:r>
              <a:rPr lang="fr-BE" sz="2200" dirty="0" err="1"/>
              <a:t>Milobs</a:t>
            </a:r>
            <a:r>
              <a:rPr lang="fr-BE" sz="2200" dirty="0"/>
              <a:t> </a:t>
            </a:r>
          </a:p>
          <a:p>
            <a:pPr lvl="1"/>
            <a:r>
              <a:rPr lang="fr-BE" sz="2200" dirty="0"/>
              <a:t>post-transition 12 affaires (jusque 2009)</a:t>
            </a:r>
          </a:p>
          <a:p>
            <a:r>
              <a:rPr lang="fr-BE" sz="2600" b="1" dirty="0"/>
              <a:t>Conclusion :   </a:t>
            </a:r>
          </a:p>
          <a:p>
            <a:pPr lvl="1"/>
            <a:r>
              <a:rPr lang="fr-BE" sz="2200" dirty="0">
                <a:solidFill>
                  <a:srgbClr val="0070C0"/>
                </a:solidFill>
              </a:rPr>
              <a:t>« un </a:t>
            </a:r>
            <a:r>
              <a:rPr lang="fr-BE" sz="2200" b="1" dirty="0">
                <a:solidFill>
                  <a:srgbClr val="0070C0"/>
                </a:solidFill>
              </a:rPr>
              <a:t>petit nombre de </a:t>
            </a:r>
            <a:r>
              <a:rPr lang="fr-BE" sz="2200" b="1" dirty="0" err="1">
                <a:solidFill>
                  <a:srgbClr val="0070C0"/>
                </a:solidFill>
              </a:rPr>
              <a:t>décisions</a:t>
            </a:r>
            <a:r>
              <a:rPr lang="fr-BE" sz="2200" b="1" dirty="0">
                <a:solidFill>
                  <a:srgbClr val="0070C0"/>
                </a:solidFill>
              </a:rPr>
              <a:t> courageuses </a:t>
            </a:r>
            <a:r>
              <a:rPr lang="fr-BE" sz="2200" dirty="0">
                <a:solidFill>
                  <a:srgbClr val="0070C0"/>
                </a:solidFill>
              </a:rPr>
              <a:t>bravant les obstacles </a:t>
            </a:r>
            <a:r>
              <a:rPr lang="fr-BE" sz="2200" dirty="0" err="1">
                <a:solidFill>
                  <a:srgbClr val="0070C0"/>
                </a:solidFill>
              </a:rPr>
              <a:t>matériels</a:t>
            </a:r>
            <a:r>
              <a:rPr lang="fr-BE" sz="2200" dirty="0">
                <a:solidFill>
                  <a:srgbClr val="0070C0"/>
                </a:solidFill>
              </a:rPr>
              <a:t> et psychologiques ainsi que les pressions politiques » </a:t>
            </a:r>
            <a:r>
              <a:rPr lang="fr-BE" sz="2200" i="0" dirty="0">
                <a:solidFill>
                  <a:srgbClr val="0070C0"/>
                </a:solidFill>
              </a:rPr>
              <a:t>(p.423)</a:t>
            </a:r>
          </a:p>
          <a:p>
            <a:pPr lvl="1"/>
            <a:r>
              <a:rPr lang="fr-BE" sz="2200" dirty="0">
                <a:solidFill>
                  <a:srgbClr val="0070C0"/>
                </a:solidFill>
              </a:rPr>
              <a:t>« </a:t>
            </a:r>
            <a:r>
              <a:rPr lang="fr-BE" sz="2200" b="1" dirty="0" err="1">
                <a:solidFill>
                  <a:srgbClr val="0070C0"/>
                </a:solidFill>
              </a:rPr>
              <a:t>enquêtes</a:t>
            </a:r>
            <a:r>
              <a:rPr lang="fr-BE" sz="2200" b="1" dirty="0">
                <a:solidFill>
                  <a:srgbClr val="0070C0"/>
                </a:solidFill>
              </a:rPr>
              <a:t> </a:t>
            </a:r>
            <a:r>
              <a:rPr lang="fr-BE" sz="2200" b="1" dirty="0" err="1">
                <a:solidFill>
                  <a:srgbClr val="0070C0"/>
                </a:solidFill>
              </a:rPr>
              <a:t>bâclées</a:t>
            </a:r>
            <a:r>
              <a:rPr lang="fr-BE" sz="2200" b="1" dirty="0">
                <a:solidFill>
                  <a:srgbClr val="0070C0"/>
                </a:solidFill>
              </a:rPr>
              <a:t> </a:t>
            </a:r>
            <a:r>
              <a:rPr lang="fr-BE" sz="2200" dirty="0">
                <a:solidFill>
                  <a:srgbClr val="0070C0"/>
                </a:solidFill>
              </a:rPr>
              <a:t>et douteuses, actes judiciaires mal </a:t>
            </a:r>
            <a:r>
              <a:rPr lang="fr-BE" sz="2200" dirty="0" err="1">
                <a:solidFill>
                  <a:srgbClr val="0070C0"/>
                </a:solidFill>
              </a:rPr>
              <a:t>rédigés</a:t>
            </a:r>
            <a:r>
              <a:rPr lang="fr-BE" sz="2200" dirty="0">
                <a:solidFill>
                  <a:srgbClr val="0070C0"/>
                </a:solidFill>
              </a:rPr>
              <a:t> ou insuffisamment </a:t>
            </a:r>
            <a:r>
              <a:rPr lang="fr-BE" sz="2200" dirty="0" err="1">
                <a:solidFill>
                  <a:srgbClr val="0070C0"/>
                </a:solidFill>
              </a:rPr>
              <a:t>motivés</a:t>
            </a:r>
            <a:r>
              <a:rPr lang="fr-BE" sz="2200" dirty="0">
                <a:solidFill>
                  <a:srgbClr val="0070C0"/>
                </a:solidFill>
              </a:rPr>
              <a:t>, mauvaises </a:t>
            </a:r>
            <a:r>
              <a:rPr lang="fr-BE" sz="2200" dirty="0" err="1">
                <a:solidFill>
                  <a:srgbClr val="0070C0"/>
                </a:solidFill>
              </a:rPr>
              <a:t>décisions</a:t>
            </a:r>
            <a:r>
              <a:rPr lang="fr-BE" sz="2200" dirty="0">
                <a:solidFill>
                  <a:srgbClr val="0070C0"/>
                </a:solidFill>
              </a:rPr>
              <a:t>, </a:t>
            </a:r>
            <a:r>
              <a:rPr lang="fr-BE" sz="2200" b="1" dirty="0">
                <a:solidFill>
                  <a:srgbClr val="0070C0"/>
                </a:solidFill>
              </a:rPr>
              <a:t>droits de la </a:t>
            </a:r>
            <a:r>
              <a:rPr lang="fr-BE" sz="2200" b="1" dirty="0" err="1">
                <a:solidFill>
                  <a:srgbClr val="0070C0"/>
                </a:solidFill>
              </a:rPr>
              <a:t>défense</a:t>
            </a:r>
            <a:r>
              <a:rPr lang="fr-BE" sz="2200" b="1" dirty="0">
                <a:solidFill>
                  <a:srgbClr val="0070C0"/>
                </a:solidFill>
              </a:rPr>
              <a:t> </a:t>
            </a:r>
            <a:r>
              <a:rPr lang="fr-BE" sz="2200" dirty="0" err="1">
                <a:solidFill>
                  <a:srgbClr val="0070C0"/>
                </a:solidFill>
              </a:rPr>
              <a:t>foulés</a:t>
            </a:r>
            <a:r>
              <a:rPr lang="fr-BE" sz="2200" dirty="0">
                <a:solidFill>
                  <a:srgbClr val="0070C0"/>
                </a:solidFill>
              </a:rPr>
              <a:t> aux pieds et </a:t>
            </a:r>
            <a:r>
              <a:rPr lang="fr-BE" sz="2200" b="1" dirty="0">
                <a:solidFill>
                  <a:srgbClr val="0070C0"/>
                </a:solidFill>
              </a:rPr>
              <a:t>immixtions diverses </a:t>
            </a:r>
            <a:r>
              <a:rPr lang="fr-BE" sz="2200" dirty="0">
                <a:solidFill>
                  <a:srgbClr val="0070C0"/>
                </a:solidFill>
              </a:rPr>
              <a:t>sont les manquements qui ont </a:t>
            </a:r>
            <a:r>
              <a:rPr lang="fr-BE" sz="2200" dirty="0" err="1">
                <a:solidFill>
                  <a:srgbClr val="0070C0"/>
                </a:solidFill>
              </a:rPr>
              <a:t>caractérise</a:t>
            </a:r>
            <a:r>
              <a:rPr lang="fr-BE" sz="2200" dirty="0">
                <a:solidFill>
                  <a:srgbClr val="0070C0"/>
                </a:solidFill>
              </a:rPr>
              <a:t>́ ces </a:t>
            </a:r>
            <a:r>
              <a:rPr lang="fr-BE" sz="2200" dirty="0" err="1">
                <a:solidFill>
                  <a:srgbClr val="0070C0"/>
                </a:solidFill>
              </a:rPr>
              <a:t>décisions</a:t>
            </a:r>
            <a:r>
              <a:rPr lang="fr-BE" sz="2200" dirty="0">
                <a:solidFill>
                  <a:srgbClr val="0070C0"/>
                </a:solidFill>
              </a:rPr>
              <a:t> » </a:t>
            </a:r>
            <a:r>
              <a:rPr lang="fr-BE" sz="2200" i="0" dirty="0">
                <a:solidFill>
                  <a:srgbClr val="0070C0"/>
                </a:solidFill>
              </a:rPr>
              <a:t>(p.423)</a:t>
            </a:r>
            <a:endParaRPr lang="fr-BE" sz="2200" dirty="0">
              <a:solidFill>
                <a:srgbClr val="0070C0"/>
              </a:solidFill>
            </a:endParaRPr>
          </a:p>
          <a:p>
            <a:pPr lvl="1"/>
            <a:r>
              <a:rPr lang="fr-BE" sz="2200" dirty="0">
                <a:solidFill>
                  <a:srgbClr val="0070C0"/>
                </a:solidFill>
              </a:rPr>
              <a:t>« Finalement, les poursuites </a:t>
            </a:r>
            <a:r>
              <a:rPr lang="fr-BE" sz="2200" dirty="0" err="1">
                <a:solidFill>
                  <a:srgbClr val="0070C0"/>
                </a:solidFill>
              </a:rPr>
              <a:t>engagées</a:t>
            </a:r>
            <a:r>
              <a:rPr lang="fr-BE" sz="2200" dirty="0">
                <a:solidFill>
                  <a:srgbClr val="0070C0"/>
                </a:solidFill>
              </a:rPr>
              <a:t> jusqu’à </a:t>
            </a:r>
            <a:r>
              <a:rPr lang="fr-BE" sz="2200" dirty="0" err="1">
                <a:solidFill>
                  <a:srgbClr val="0070C0"/>
                </a:solidFill>
              </a:rPr>
              <a:t>présent</a:t>
            </a:r>
            <a:r>
              <a:rPr lang="fr-BE" sz="2200" dirty="0">
                <a:solidFill>
                  <a:srgbClr val="0070C0"/>
                </a:solidFill>
              </a:rPr>
              <a:t> au regard des violations du droit international humanitaire ne satisfont</a:t>
            </a:r>
          </a:p>
          <a:p>
            <a:pPr lvl="2"/>
            <a:r>
              <a:rPr lang="fr-BE" sz="2200" i="1" dirty="0">
                <a:solidFill>
                  <a:srgbClr val="0070C0"/>
                </a:solidFill>
              </a:rPr>
              <a:t>ni les obligations internationales de la RDC en </a:t>
            </a:r>
            <a:r>
              <a:rPr lang="fr-BE" sz="2200" i="1" dirty="0" err="1">
                <a:solidFill>
                  <a:srgbClr val="0070C0"/>
                </a:solidFill>
              </a:rPr>
              <a:t>matière</a:t>
            </a:r>
            <a:r>
              <a:rPr lang="fr-BE" sz="2200" i="1" dirty="0">
                <a:solidFill>
                  <a:srgbClr val="0070C0"/>
                </a:solidFill>
              </a:rPr>
              <a:t> de </a:t>
            </a:r>
            <a:r>
              <a:rPr lang="fr-BE" sz="2200" i="1" dirty="0" err="1">
                <a:solidFill>
                  <a:srgbClr val="0070C0"/>
                </a:solidFill>
              </a:rPr>
              <a:t>répression</a:t>
            </a:r>
            <a:r>
              <a:rPr lang="fr-BE" sz="2200" i="1" dirty="0">
                <a:solidFill>
                  <a:srgbClr val="0070C0"/>
                </a:solidFill>
              </a:rPr>
              <a:t> des infractions graves aux Conventions de </a:t>
            </a:r>
            <a:r>
              <a:rPr lang="fr-BE" sz="2200" i="1" dirty="0" err="1">
                <a:solidFill>
                  <a:srgbClr val="0070C0"/>
                </a:solidFill>
              </a:rPr>
              <a:t>Genève</a:t>
            </a:r>
            <a:r>
              <a:rPr lang="fr-BE" sz="2200" i="1" dirty="0">
                <a:solidFill>
                  <a:srgbClr val="0070C0"/>
                </a:solidFill>
              </a:rPr>
              <a:t> et des violations graves des droits de l’homme </a:t>
            </a:r>
            <a:r>
              <a:rPr lang="fr-BE" sz="2200" i="1" dirty="0" err="1">
                <a:solidFill>
                  <a:srgbClr val="0070C0"/>
                </a:solidFill>
              </a:rPr>
              <a:t>imposées</a:t>
            </a:r>
            <a:r>
              <a:rPr lang="fr-BE" sz="2200" i="1" dirty="0">
                <a:solidFill>
                  <a:srgbClr val="0070C0"/>
                </a:solidFill>
              </a:rPr>
              <a:t> par les instruments de droit international dont la RDC est partie, </a:t>
            </a:r>
          </a:p>
          <a:p>
            <a:pPr lvl="2"/>
            <a:r>
              <a:rPr lang="fr-BE" sz="2200" i="1" dirty="0">
                <a:solidFill>
                  <a:srgbClr val="0070C0"/>
                </a:solidFill>
              </a:rPr>
              <a:t>ni les standards internationaux en </a:t>
            </a:r>
            <a:r>
              <a:rPr lang="fr-BE" sz="2200" i="1" dirty="0" err="1">
                <a:solidFill>
                  <a:srgbClr val="0070C0"/>
                </a:solidFill>
              </a:rPr>
              <a:t>matière</a:t>
            </a:r>
            <a:r>
              <a:rPr lang="fr-BE" sz="2200" i="1" dirty="0">
                <a:solidFill>
                  <a:srgbClr val="0070C0"/>
                </a:solidFill>
              </a:rPr>
              <a:t> de lutte contre l’</a:t>
            </a:r>
            <a:r>
              <a:rPr lang="fr-BE" sz="2200" i="1" dirty="0" err="1">
                <a:solidFill>
                  <a:srgbClr val="0070C0"/>
                </a:solidFill>
              </a:rPr>
              <a:t>impunite</a:t>
            </a:r>
            <a:r>
              <a:rPr lang="fr-BE" sz="2200" i="1" dirty="0">
                <a:solidFill>
                  <a:srgbClr val="0070C0"/>
                </a:solidFill>
              </a:rPr>
              <a:t>́. » </a:t>
            </a:r>
            <a:r>
              <a:rPr lang="fr-BE" sz="2200" dirty="0">
                <a:solidFill>
                  <a:srgbClr val="0070C0"/>
                </a:solidFill>
              </a:rPr>
              <a:t>(p.424)</a:t>
            </a:r>
          </a:p>
          <a:p>
            <a:pPr marL="530352" lvl="1" indent="0">
              <a:buNone/>
            </a:pPr>
            <a:r>
              <a:rPr lang="fr-BE" sz="2600" b="1" dirty="0">
                <a:solidFill>
                  <a:srgbClr val="0070C0"/>
                </a:solidFill>
              </a:rPr>
              <a:t>les juridictions congolaises n’ont ni l’</a:t>
            </a:r>
            <a:r>
              <a:rPr lang="fr-BE" sz="2600" b="1" dirty="0" err="1">
                <a:solidFill>
                  <a:srgbClr val="0070C0"/>
                </a:solidFill>
              </a:rPr>
              <a:t>indépendance</a:t>
            </a:r>
            <a:r>
              <a:rPr lang="fr-BE" sz="2600" b="1" dirty="0">
                <a:solidFill>
                  <a:srgbClr val="0070C0"/>
                </a:solidFill>
              </a:rPr>
              <a:t> ni la </a:t>
            </a:r>
            <a:r>
              <a:rPr lang="fr-BE" sz="2600" b="1" dirty="0" err="1">
                <a:solidFill>
                  <a:srgbClr val="0070C0"/>
                </a:solidFill>
              </a:rPr>
              <a:t>capacite</a:t>
            </a:r>
            <a:r>
              <a:rPr lang="fr-BE" sz="2600" b="1" dirty="0">
                <a:solidFill>
                  <a:srgbClr val="0070C0"/>
                </a:solidFill>
              </a:rPr>
              <a:t>́ de juger les principaux auteurs des crimes les plus graves commis entre 1993 et 2003 sur le territoire de la RDC.</a:t>
            </a:r>
            <a:r>
              <a:rPr lang="fr-BE" sz="2600" dirty="0">
                <a:solidFill>
                  <a:srgbClr val="0070C0"/>
                </a:solidFill>
              </a:rPr>
              <a:t>  </a:t>
            </a:r>
          </a:p>
          <a:p>
            <a:endParaRPr lang="fr-FR" dirty="0"/>
          </a:p>
        </p:txBody>
      </p:sp>
    </p:spTree>
    <p:extLst>
      <p:ext uri="{BB962C8B-B14F-4D97-AF65-F5344CB8AC3E}">
        <p14:creationId xmlns:p14="http://schemas.microsoft.com/office/powerpoint/2010/main" val="1531615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C13CD6-BA01-6C49-91DB-E774DDA5E549}"/>
              </a:ext>
            </a:extLst>
          </p:cNvPr>
          <p:cNvSpPr>
            <a:spLocks noGrp="1"/>
          </p:cNvSpPr>
          <p:nvPr>
            <p:ph type="title"/>
          </p:nvPr>
        </p:nvSpPr>
        <p:spPr>
          <a:xfrm>
            <a:off x="1371600" y="193964"/>
            <a:ext cx="9601200" cy="1274618"/>
          </a:xfrm>
        </p:spPr>
        <p:txBody>
          <a:bodyPr>
            <a:normAutofit fontScale="90000"/>
          </a:bodyPr>
          <a:lstStyle/>
          <a:p>
            <a:r>
              <a:rPr lang="fr-FR" dirty="0"/>
              <a:t>Les tribunaux mixtes, hybrides, internationalisés</a:t>
            </a:r>
            <a:br>
              <a:rPr lang="fr-FR" dirty="0"/>
            </a:br>
            <a:r>
              <a:rPr lang="fr-FR" dirty="0"/>
              <a:t>BILAN :</a:t>
            </a:r>
          </a:p>
        </p:txBody>
      </p:sp>
      <p:sp>
        <p:nvSpPr>
          <p:cNvPr id="3" name="Espace réservé du contenu 2">
            <a:extLst>
              <a:ext uri="{FF2B5EF4-FFF2-40B4-BE49-F238E27FC236}">
                <a16:creationId xmlns:a16="http://schemas.microsoft.com/office/drawing/2014/main" id="{22426039-8007-1647-9D88-197ECD25EDB6}"/>
              </a:ext>
            </a:extLst>
          </p:cNvPr>
          <p:cNvSpPr>
            <a:spLocks noGrp="1"/>
          </p:cNvSpPr>
          <p:nvPr>
            <p:ph idx="1"/>
          </p:nvPr>
        </p:nvSpPr>
        <p:spPr>
          <a:xfrm>
            <a:off x="1158241" y="1889760"/>
            <a:ext cx="10881360" cy="4968240"/>
          </a:xfrm>
        </p:spPr>
        <p:txBody>
          <a:bodyPr>
            <a:normAutofit/>
          </a:bodyPr>
          <a:lstStyle/>
          <a:p>
            <a:r>
              <a:rPr lang="fr-BE" sz="2400" i="1" dirty="0">
                <a:solidFill>
                  <a:srgbClr val="0070C0"/>
                </a:solidFill>
              </a:rPr>
              <a:t>Les consultations </a:t>
            </a:r>
            <a:r>
              <a:rPr lang="fr-BE" sz="2400" i="1" dirty="0" err="1">
                <a:solidFill>
                  <a:srgbClr val="0070C0"/>
                </a:solidFill>
              </a:rPr>
              <a:t>menées</a:t>
            </a:r>
            <a:r>
              <a:rPr lang="fr-BE" sz="2400" i="1" dirty="0">
                <a:solidFill>
                  <a:srgbClr val="0070C0"/>
                </a:solidFill>
              </a:rPr>
              <a:t> par l’</a:t>
            </a:r>
            <a:r>
              <a:rPr lang="fr-BE" sz="2400" i="1" dirty="0" err="1">
                <a:solidFill>
                  <a:srgbClr val="0070C0"/>
                </a:solidFill>
              </a:rPr>
              <a:t>Équipe</a:t>
            </a:r>
            <a:r>
              <a:rPr lang="fr-BE" sz="2400" i="1" dirty="0">
                <a:solidFill>
                  <a:srgbClr val="0070C0"/>
                </a:solidFill>
              </a:rPr>
              <a:t> </a:t>
            </a:r>
            <a:r>
              <a:rPr lang="fr-BE" sz="2400" i="1" dirty="0" err="1">
                <a:solidFill>
                  <a:srgbClr val="0070C0"/>
                </a:solidFill>
              </a:rPr>
              <a:t>Mapping</a:t>
            </a:r>
            <a:r>
              <a:rPr lang="fr-BE" sz="2400" i="1" dirty="0">
                <a:solidFill>
                  <a:srgbClr val="0070C0"/>
                </a:solidFill>
              </a:rPr>
              <a:t> </a:t>
            </a:r>
            <a:r>
              <a:rPr lang="fr-BE" sz="2400" i="1" dirty="0" err="1">
                <a:solidFill>
                  <a:srgbClr val="0070C0"/>
                </a:solidFill>
              </a:rPr>
              <a:t>auprès</a:t>
            </a:r>
            <a:r>
              <a:rPr lang="fr-BE" sz="2400" i="1" dirty="0">
                <a:solidFill>
                  <a:srgbClr val="0070C0"/>
                </a:solidFill>
              </a:rPr>
              <a:t> de la </a:t>
            </a:r>
            <a:r>
              <a:rPr lang="fr-BE" sz="2400" i="1" dirty="0" err="1">
                <a:solidFill>
                  <a:srgbClr val="0070C0"/>
                </a:solidFill>
              </a:rPr>
              <a:t>sociéte</a:t>
            </a:r>
            <a:r>
              <a:rPr lang="fr-BE" sz="2400" i="1" dirty="0">
                <a:solidFill>
                  <a:srgbClr val="0070C0"/>
                </a:solidFill>
              </a:rPr>
              <a:t>́ civile et des acteurs du </a:t>
            </a:r>
            <a:r>
              <a:rPr lang="fr-BE" sz="2400" i="1" dirty="0" err="1">
                <a:solidFill>
                  <a:srgbClr val="0070C0"/>
                </a:solidFill>
              </a:rPr>
              <a:t>système</a:t>
            </a:r>
            <a:r>
              <a:rPr lang="fr-BE" sz="2400" i="1" dirty="0">
                <a:solidFill>
                  <a:srgbClr val="0070C0"/>
                </a:solidFill>
              </a:rPr>
              <a:t> judiciaire de la RDC ont permis de confirmer une </a:t>
            </a:r>
            <a:r>
              <a:rPr lang="fr-BE" sz="2400" b="1" i="1" dirty="0">
                <a:solidFill>
                  <a:srgbClr val="0070C0"/>
                </a:solidFill>
              </a:rPr>
              <a:t>tendance selon laquelle l’option de </a:t>
            </a:r>
            <a:r>
              <a:rPr lang="fr-BE" sz="2400" b="1" i="1" dirty="0" err="1">
                <a:solidFill>
                  <a:srgbClr val="0070C0"/>
                </a:solidFill>
              </a:rPr>
              <a:t>créer</a:t>
            </a:r>
            <a:r>
              <a:rPr lang="fr-BE" sz="2400" b="1" i="1" dirty="0">
                <a:solidFill>
                  <a:srgbClr val="0070C0"/>
                </a:solidFill>
              </a:rPr>
              <a:t> un tribunal international ad hoc est de plus en plus </a:t>
            </a:r>
            <a:r>
              <a:rPr lang="fr-BE" sz="2400" b="1" i="1" dirty="0" err="1">
                <a:solidFill>
                  <a:srgbClr val="0070C0"/>
                </a:solidFill>
              </a:rPr>
              <a:t>délaissée</a:t>
            </a:r>
            <a:r>
              <a:rPr lang="fr-BE" sz="2400" b="1" i="1" dirty="0">
                <a:solidFill>
                  <a:srgbClr val="0070C0"/>
                </a:solidFill>
              </a:rPr>
              <a:t> au profit d’une juridiction mixte, mieux </a:t>
            </a:r>
            <a:r>
              <a:rPr lang="fr-BE" sz="2400" b="1" i="1" dirty="0" err="1">
                <a:solidFill>
                  <a:srgbClr val="0070C0"/>
                </a:solidFill>
              </a:rPr>
              <a:t>adaptée</a:t>
            </a:r>
            <a:r>
              <a:rPr lang="fr-BE" sz="2400" b="1" i="1" dirty="0">
                <a:solidFill>
                  <a:srgbClr val="0070C0"/>
                </a:solidFill>
              </a:rPr>
              <a:t> à la </a:t>
            </a:r>
            <a:r>
              <a:rPr lang="fr-BE" sz="2400" b="1" i="1" dirty="0" err="1">
                <a:solidFill>
                  <a:srgbClr val="0070C0"/>
                </a:solidFill>
              </a:rPr>
              <a:t>réalite</a:t>
            </a:r>
            <a:r>
              <a:rPr lang="fr-BE" sz="2400" b="1" i="1" dirty="0">
                <a:solidFill>
                  <a:srgbClr val="0070C0"/>
                </a:solidFill>
              </a:rPr>
              <a:t>́ du pays et plus facilement </a:t>
            </a:r>
            <a:r>
              <a:rPr lang="fr-BE" sz="2400" b="1" i="1" dirty="0" err="1">
                <a:solidFill>
                  <a:srgbClr val="0070C0"/>
                </a:solidFill>
              </a:rPr>
              <a:t>réalisable</a:t>
            </a:r>
            <a:r>
              <a:rPr lang="fr-BE" sz="2400" b="1" i="1" dirty="0">
                <a:solidFill>
                  <a:srgbClr val="0070C0"/>
                </a:solidFill>
              </a:rPr>
              <a:t> à court ou moyen terme </a:t>
            </a:r>
          </a:p>
          <a:p>
            <a:r>
              <a:rPr lang="fr-BE" sz="2800" b="1" dirty="0"/>
              <a:t>Deux types de juridictions mixtes ont </a:t>
            </a:r>
            <a:r>
              <a:rPr lang="fr-BE" sz="2800" b="1" dirty="0" err="1"/>
              <a:t>éte</a:t>
            </a:r>
            <a:r>
              <a:rPr lang="fr-BE" sz="2800" b="1" dirty="0"/>
              <a:t>́ </a:t>
            </a:r>
            <a:r>
              <a:rPr lang="fr-BE" sz="2800" b="1" dirty="0" err="1"/>
              <a:t>établis</a:t>
            </a:r>
            <a:r>
              <a:rPr lang="fr-BE" sz="2800" b="1" dirty="0"/>
              <a:t> dans le passe ́: </a:t>
            </a:r>
          </a:p>
          <a:p>
            <a:pPr lvl="1"/>
            <a:r>
              <a:rPr lang="fr-BE" sz="2400" b="1" dirty="0"/>
              <a:t>les tribunaux mixtes internationaux </a:t>
            </a:r>
            <a:r>
              <a:rPr lang="fr-BE" sz="2400" b="1" u="sng" dirty="0"/>
              <a:t>qui ne font pas partie de l’ordre juridique interne</a:t>
            </a:r>
            <a:r>
              <a:rPr lang="fr-BE" sz="2400" b="1" dirty="0"/>
              <a:t> </a:t>
            </a:r>
            <a:r>
              <a:rPr lang="fr-BE" sz="2400" dirty="0"/>
              <a:t>et fonctionnent à l’</a:t>
            </a:r>
            <a:r>
              <a:rPr lang="fr-BE" sz="2400" dirty="0" err="1"/>
              <a:t>extérieur</a:t>
            </a:r>
            <a:r>
              <a:rPr lang="fr-BE" sz="2400" dirty="0"/>
              <a:t> du </a:t>
            </a:r>
            <a:r>
              <a:rPr lang="fr-BE" sz="2400" dirty="0" err="1"/>
              <a:t>système</a:t>
            </a:r>
            <a:r>
              <a:rPr lang="fr-BE" sz="2400" dirty="0"/>
              <a:t> national (Sierra Leone, Liban) </a:t>
            </a:r>
          </a:p>
          <a:p>
            <a:pPr lvl="1"/>
            <a:r>
              <a:rPr lang="fr-BE" sz="2400" b="1" dirty="0"/>
              <a:t>les chambres mixtes et </a:t>
            </a:r>
            <a:r>
              <a:rPr lang="fr-BE" sz="2400" b="1" dirty="0" err="1"/>
              <a:t>spécialisées</a:t>
            </a:r>
            <a:r>
              <a:rPr lang="fr-BE" sz="2400" b="1" dirty="0"/>
              <a:t> </a:t>
            </a:r>
            <a:r>
              <a:rPr lang="fr-BE" sz="2400" b="1" u="sng" dirty="0"/>
              <a:t>qui sont </a:t>
            </a:r>
            <a:r>
              <a:rPr lang="fr-BE" sz="2400" b="1" u="sng" dirty="0" err="1"/>
              <a:t>intégrées</a:t>
            </a:r>
            <a:r>
              <a:rPr lang="fr-BE" sz="2400" b="1" u="sng" dirty="0"/>
              <a:t> dans l’ordre juridique interne</a:t>
            </a:r>
            <a:r>
              <a:rPr lang="fr-BE" sz="2400" u="sng" dirty="0"/>
              <a:t> </a:t>
            </a:r>
            <a:r>
              <a:rPr lang="fr-BE" sz="2400" dirty="0"/>
              <a:t>et font partie du </a:t>
            </a:r>
            <a:r>
              <a:rPr lang="fr-BE" sz="2400" dirty="0" err="1"/>
              <a:t>système</a:t>
            </a:r>
            <a:r>
              <a:rPr lang="fr-BE" sz="2400" dirty="0"/>
              <a:t> judiciaire national (Cambodge, Bosnie </a:t>
            </a:r>
            <a:r>
              <a:rPr lang="fr-BE" sz="2400" dirty="0" err="1"/>
              <a:t>Herzégovine</a:t>
            </a:r>
            <a:r>
              <a:rPr lang="fr-BE" sz="2400" dirty="0"/>
              <a:t>, etc.). </a:t>
            </a:r>
          </a:p>
          <a:p>
            <a:endParaRPr lang="fr-BE" i="1" dirty="0">
              <a:solidFill>
                <a:srgbClr val="0070C0"/>
              </a:solidFill>
            </a:endParaRPr>
          </a:p>
        </p:txBody>
      </p:sp>
    </p:spTree>
    <p:extLst>
      <p:ext uri="{BB962C8B-B14F-4D97-AF65-F5344CB8AC3E}">
        <p14:creationId xmlns:p14="http://schemas.microsoft.com/office/powerpoint/2010/main" val="1656330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8365F9-5E96-2742-8C7A-B995AB29CB7B}"/>
              </a:ext>
            </a:extLst>
          </p:cNvPr>
          <p:cNvSpPr>
            <a:spLocks noGrp="1"/>
          </p:cNvSpPr>
          <p:nvPr>
            <p:ph type="title"/>
          </p:nvPr>
        </p:nvSpPr>
        <p:spPr>
          <a:xfrm>
            <a:off x="1371600" y="162233"/>
            <a:ext cx="9601200" cy="560438"/>
          </a:xfrm>
        </p:spPr>
        <p:txBody>
          <a:bodyPr>
            <a:normAutofit/>
          </a:bodyPr>
          <a:lstStyle/>
          <a:p>
            <a:r>
              <a:rPr lang="fr-FR" sz="3200" dirty="0"/>
              <a:t>BILAN : un début de mise en œuvre contrarié</a:t>
            </a:r>
          </a:p>
        </p:txBody>
      </p:sp>
      <p:sp>
        <p:nvSpPr>
          <p:cNvPr id="3" name="Espace réservé du contenu 2">
            <a:extLst>
              <a:ext uri="{FF2B5EF4-FFF2-40B4-BE49-F238E27FC236}">
                <a16:creationId xmlns:a16="http://schemas.microsoft.com/office/drawing/2014/main" id="{6401CCB4-09F8-7444-9C3F-2261BBCCDB94}"/>
              </a:ext>
            </a:extLst>
          </p:cNvPr>
          <p:cNvSpPr>
            <a:spLocks noGrp="1"/>
          </p:cNvSpPr>
          <p:nvPr>
            <p:ph idx="1"/>
          </p:nvPr>
        </p:nvSpPr>
        <p:spPr>
          <a:xfrm>
            <a:off x="899652" y="722671"/>
            <a:ext cx="10972800" cy="5973096"/>
          </a:xfrm>
        </p:spPr>
        <p:txBody>
          <a:bodyPr>
            <a:normAutofit/>
          </a:bodyPr>
          <a:lstStyle/>
          <a:p>
            <a:r>
              <a:rPr lang="fr-FR" sz="2800" b="1" dirty="0"/>
              <a:t>Présentation au parlement de projets de loi </a:t>
            </a:r>
            <a:endParaRPr lang="fr-BE" sz="2800" b="1" i="0" dirty="0"/>
          </a:p>
          <a:p>
            <a:pPr lvl="1"/>
            <a:r>
              <a:rPr lang="fr-FR" sz="2400" i="0" dirty="0"/>
              <a:t> créés par une loi, conformément à l’article 149 de la Constitution   « La loi peut créer des juridictions spécialisées ». </a:t>
            </a:r>
          </a:p>
          <a:p>
            <a:r>
              <a:rPr lang="fr-FR" sz="2800" b="1" dirty="0"/>
              <a:t>Forces :</a:t>
            </a:r>
          </a:p>
          <a:p>
            <a:pPr lvl="1"/>
            <a:r>
              <a:rPr lang="fr-FR" sz="2400" i="0" dirty="0"/>
              <a:t> compétence pour les crimes commis à partir de 1990 (sans date de fin) </a:t>
            </a:r>
          </a:p>
          <a:p>
            <a:pPr lvl="1"/>
            <a:r>
              <a:rPr lang="fr-FR" sz="2400" i="0" dirty="0"/>
              <a:t>compétence première pour les plus hauts responsables,  </a:t>
            </a:r>
          </a:p>
          <a:p>
            <a:pPr lvl="1"/>
            <a:r>
              <a:rPr lang="fr-FR" sz="2400" i="0" dirty="0"/>
              <a:t> les articles sur la protection des témoins et sur les victimes et sur les droits de la défense sont aussi renforcés </a:t>
            </a:r>
            <a:endParaRPr lang="fr-BE" sz="2400" i="0" dirty="0"/>
          </a:p>
          <a:p>
            <a:r>
              <a:rPr lang="fr-FR" sz="2800" b="1" dirty="0"/>
              <a:t>Faiblesses :</a:t>
            </a:r>
          </a:p>
          <a:p>
            <a:pPr lvl="1"/>
            <a:r>
              <a:rPr lang="fr-FR" sz="2400" i="0" dirty="0"/>
              <a:t>la présence prépondérante de magistrats internationaux n’est pas  garantie  </a:t>
            </a:r>
          </a:p>
          <a:p>
            <a:pPr lvl="1"/>
            <a:r>
              <a:rPr lang="fr-FR" sz="2400" i="0" dirty="0"/>
              <a:t>la procédure de nomination des magistrats internationaux est sous le contrôle ou l’influence du pouvoir exécutif  et risque donc de conduire à un manque d’indépendance</a:t>
            </a:r>
          </a:p>
          <a:p>
            <a:endParaRPr lang="fr-BE" dirty="0"/>
          </a:p>
          <a:p>
            <a:endParaRPr lang="fr-FR" dirty="0"/>
          </a:p>
        </p:txBody>
      </p:sp>
    </p:spTree>
    <p:extLst>
      <p:ext uri="{BB962C8B-B14F-4D97-AF65-F5344CB8AC3E}">
        <p14:creationId xmlns:p14="http://schemas.microsoft.com/office/powerpoint/2010/main" val="1204342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13F8C7-4440-C84D-A4AC-7CF286ABBFF7}"/>
              </a:ext>
            </a:extLst>
          </p:cNvPr>
          <p:cNvSpPr>
            <a:spLocks noGrp="1"/>
          </p:cNvSpPr>
          <p:nvPr>
            <p:ph type="title"/>
          </p:nvPr>
        </p:nvSpPr>
        <p:spPr>
          <a:xfrm>
            <a:off x="1036320" y="162232"/>
            <a:ext cx="9936480" cy="634181"/>
          </a:xfrm>
        </p:spPr>
        <p:txBody>
          <a:bodyPr>
            <a:normAutofit/>
          </a:bodyPr>
          <a:lstStyle/>
          <a:p>
            <a:r>
              <a:rPr lang="fr-FR" sz="3600" b="1" dirty="0"/>
              <a:t>Perspectives :</a:t>
            </a:r>
          </a:p>
        </p:txBody>
      </p:sp>
      <p:sp>
        <p:nvSpPr>
          <p:cNvPr id="3" name="Espace réservé du contenu 2">
            <a:extLst>
              <a:ext uri="{FF2B5EF4-FFF2-40B4-BE49-F238E27FC236}">
                <a16:creationId xmlns:a16="http://schemas.microsoft.com/office/drawing/2014/main" id="{7CD7B52E-3E9C-024A-91AC-6942351B4E88}"/>
              </a:ext>
            </a:extLst>
          </p:cNvPr>
          <p:cNvSpPr>
            <a:spLocks noGrp="1"/>
          </p:cNvSpPr>
          <p:nvPr>
            <p:ph idx="1"/>
          </p:nvPr>
        </p:nvSpPr>
        <p:spPr>
          <a:xfrm>
            <a:off x="1036320" y="979714"/>
            <a:ext cx="10988039" cy="5878286"/>
          </a:xfrm>
        </p:spPr>
        <p:txBody>
          <a:bodyPr>
            <a:normAutofit lnSpcReduction="10000"/>
          </a:bodyPr>
          <a:lstStyle/>
          <a:p>
            <a:pPr marL="0" indent="0">
              <a:buNone/>
            </a:pPr>
            <a:r>
              <a:rPr lang="fr-FR" sz="2800" b="1" dirty="0"/>
              <a:t># Tirer les leçons de l'expérience des juridictions "internationalisées" qui ont fonctionné ou fonctionnent encore dans d'autres pays.</a:t>
            </a:r>
          </a:p>
          <a:p>
            <a:pPr marL="0" indent="0">
              <a:buNone/>
            </a:pPr>
            <a:r>
              <a:rPr lang="fr-FR" sz="2800" b="1" dirty="0"/>
              <a:t># Surmonter des grosses difficultés :</a:t>
            </a:r>
          </a:p>
          <a:p>
            <a:r>
              <a:rPr lang="fr-FR" sz="2800" b="1" u="sng" dirty="0"/>
              <a:t>Le nombre élevé de violations </a:t>
            </a:r>
            <a:r>
              <a:rPr lang="fr-FR" sz="2800" b="1" dirty="0"/>
              <a:t>:</a:t>
            </a:r>
          </a:p>
          <a:p>
            <a:pPr lvl="1"/>
            <a:r>
              <a:rPr lang="fr-BE" sz="2400" b="1" i="1" u="sng" dirty="0">
                <a:solidFill>
                  <a:srgbClr val="0070C0"/>
                </a:solidFill>
              </a:rPr>
              <a:t>Le nombre de violations atteignant le seuil des crimes internationaux est tellement </a:t>
            </a:r>
            <a:r>
              <a:rPr lang="fr-BE" sz="2400" b="1" i="1" u="sng" dirty="0" err="1">
                <a:solidFill>
                  <a:srgbClr val="0070C0"/>
                </a:solidFill>
              </a:rPr>
              <a:t>éleve</a:t>
            </a:r>
            <a:r>
              <a:rPr lang="fr-BE" sz="2400" b="1" i="1" u="sng" dirty="0">
                <a:solidFill>
                  <a:srgbClr val="0070C0"/>
                </a:solidFill>
              </a:rPr>
              <a:t>́ </a:t>
            </a:r>
            <a:r>
              <a:rPr lang="fr-BE" sz="2400" i="1" dirty="0">
                <a:solidFill>
                  <a:srgbClr val="0070C0"/>
                </a:solidFill>
              </a:rPr>
              <a:t>qu’un </a:t>
            </a:r>
            <a:r>
              <a:rPr lang="fr-BE" sz="2400" i="1" dirty="0" err="1">
                <a:solidFill>
                  <a:srgbClr val="0070C0"/>
                </a:solidFill>
              </a:rPr>
              <a:t>système</a:t>
            </a:r>
            <a:r>
              <a:rPr lang="fr-BE" sz="2400" i="1" dirty="0">
                <a:solidFill>
                  <a:srgbClr val="0070C0"/>
                </a:solidFill>
              </a:rPr>
              <a:t> judiciaire fonctionnant au mieux de ses </a:t>
            </a:r>
            <a:r>
              <a:rPr lang="fr-BE" sz="2400" i="1" dirty="0" err="1">
                <a:solidFill>
                  <a:srgbClr val="0070C0"/>
                </a:solidFill>
              </a:rPr>
              <a:t>capacités</a:t>
            </a:r>
            <a:r>
              <a:rPr lang="fr-BE" sz="2400" i="1" dirty="0">
                <a:solidFill>
                  <a:srgbClr val="0070C0"/>
                </a:solidFill>
              </a:rPr>
              <a:t> n’aurait pas la </a:t>
            </a:r>
            <a:r>
              <a:rPr lang="fr-BE" sz="2400" i="1" dirty="0" err="1">
                <a:solidFill>
                  <a:srgbClr val="0070C0"/>
                </a:solidFill>
              </a:rPr>
              <a:t>capacite</a:t>
            </a:r>
            <a:r>
              <a:rPr lang="fr-BE" sz="2400" i="1" dirty="0">
                <a:solidFill>
                  <a:srgbClr val="0070C0"/>
                </a:solidFill>
              </a:rPr>
              <a:t>́ de traiter un aussi grand nombre de cas. </a:t>
            </a:r>
            <a:endParaRPr lang="fr-FR" sz="2400" b="1" dirty="0"/>
          </a:p>
          <a:p>
            <a:r>
              <a:rPr lang="fr-BE" sz="2800" b="1" u="sng" dirty="0">
                <a:solidFill>
                  <a:srgbClr val="FF0000"/>
                </a:solidFill>
              </a:rPr>
              <a:t>La </a:t>
            </a:r>
            <a:r>
              <a:rPr lang="fr-BE" sz="2800" b="1" u="sng" dirty="0" err="1">
                <a:solidFill>
                  <a:srgbClr val="FF0000"/>
                </a:solidFill>
              </a:rPr>
              <a:t>responsabilite</a:t>
            </a:r>
            <a:r>
              <a:rPr lang="fr-BE" sz="2800" b="1" u="sng" dirty="0">
                <a:solidFill>
                  <a:srgbClr val="FF0000"/>
                </a:solidFill>
              </a:rPr>
              <a:t>́ de forces et groupes </a:t>
            </a:r>
            <a:r>
              <a:rPr lang="fr-BE" sz="2800" b="1" u="sng" dirty="0" err="1">
                <a:solidFill>
                  <a:srgbClr val="FF0000"/>
                </a:solidFill>
              </a:rPr>
              <a:t>armés</a:t>
            </a:r>
            <a:r>
              <a:rPr lang="fr-BE" sz="2800" b="1" u="sng" dirty="0">
                <a:solidFill>
                  <a:srgbClr val="FF0000"/>
                </a:solidFill>
              </a:rPr>
              <a:t> </a:t>
            </a:r>
            <a:r>
              <a:rPr lang="fr-BE" sz="2800" b="1" u="sng" dirty="0" err="1">
                <a:solidFill>
                  <a:srgbClr val="FF0000"/>
                </a:solidFill>
              </a:rPr>
              <a:t>étrangers</a:t>
            </a:r>
            <a:r>
              <a:rPr lang="fr-BE" sz="2800" b="1" u="sng" dirty="0">
                <a:solidFill>
                  <a:srgbClr val="FF0000"/>
                </a:solidFill>
              </a:rPr>
              <a:t> </a:t>
            </a:r>
            <a:r>
              <a:rPr lang="fr-BE" sz="2800" b="1" dirty="0">
                <a:solidFill>
                  <a:srgbClr val="FF0000"/>
                </a:solidFill>
              </a:rPr>
              <a:t>:</a:t>
            </a:r>
            <a:endParaRPr lang="fr-FR" sz="2800" b="1" dirty="0">
              <a:solidFill>
                <a:srgbClr val="FF0000"/>
              </a:solidFill>
            </a:endParaRPr>
          </a:p>
          <a:p>
            <a:pPr lvl="1"/>
            <a:r>
              <a:rPr lang="fr-BE" sz="2400" i="1" dirty="0">
                <a:solidFill>
                  <a:srgbClr val="0070C0"/>
                </a:solidFill>
              </a:rPr>
              <a:t>L’autre </a:t>
            </a:r>
            <a:r>
              <a:rPr lang="fr-BE" sz="2400" i="1" dirty="0" err="1">
                <a:solidFill>
                  <a:srgbClr val="0070C0"/>
                </a:solidFill>
              </a:rPr>
              <a:t>difficulte</a:t>
            </a:r>
            <a:r>
              <a:rPr lang="fr-BE" sz="2400" i="1" dirty="0">
                <a:solidFill>
                  <a:srgbClr val="0070C0"/>
                </a:solidFill>
              </a:rPr>
              <a:t>́ dans la mise en œuvre de certaines des mesures </a:t>
            </a:r>
            <a:r>
              <a:rPr lang="fr-BE" sz="2400" i="1" dirty="0" err="1">
                <a:solidFill>
                  <a:srgbClr val="0070C0"/>
                </a:solidFill>
              </a:rPr>
              <a:t>préconisées</a:t>
            </a:r>
            <a:r>
              <a:rPr lang="fr-BE" sz="2400" i="1" dirty="0">
                <a:solidFill>
                  <a:srgbClr val="0070C0"/>
                </a:solidFill>
              </a:rPr>
              <a:t> de justice transitionnelle est </a:t>
            </a:r>
            <a:r>
              <a:rPr lang="fr-BE" sz="2400" i="1" dirty="0" err="1">
                <a:solidFill>
                  <a:srgbClr val="0070C0"/>
                </a:solidFill>
              </a:rPr>
              <a:t>liée</a:t>
            </a:r>
            <a:r>
              <a:rPr lang="fr-BE" sz="2400" i="1" dirty="0">
                <a:solidFill>
                  <a:srgbClr val="0070C0"/>
                </a:solidFill>
              </a:rPr>
              <a:t> à </a:t>
            </a:r>
            <a:r>
              <a:rPr lang="fr-BE" sz="2400" b="1" i="1" u="sng" dirty="0">
                <a:solidFill>
                  <a:srgbClr val="0070C0"/>
                </a:solidFill>
              </a:rPr>
              <a:t>la participation des forces et groupes </a:t>
            </a:r>
            <a:r>
              <a:rPr lang="fr-BE" sz="2400" b="1" i="1" u="sng" dirty="0" err="1">
                <a:solidFill>
                  <a:srgbClr val="0070C0"/>
                </a:solidFill>
              </a:rPr>
              <a:t>armés</a:t>
            </a:r>
            <a:r>
              <a:rPr lang="fr-BE" sz="2400" b="1" i="1" u="sng" dirty="0">
                <a:solidFill>
                  <a:srgbClr val="0070C0"/>
                </a:solidFill>
              </a:rPr>
              <a:t> </a:t>
            </a:r>
            <a:r>
              <a:rPr lang="fr-BE" sz="2400" b="1" i="1" u="sng" dirty="0" err="1">
                <a:solidFill>
                  <a:srgbClr val="0070C0"/>
                </a:solidFill>
              </a:rPr>
              <a:t>étrangers</a:t>
            </a:r>
            <a:r>
              <a:rPr lang="fr-BE" sz="2400" b="1" i="1" u="sng" dirty="0">
                <a:solidFill>
                  <a:srgbClr val="0070C0"/>
                </a:solidFill>
              </a:rPr>
              <a:t> dans les vagues de violences qui ont </a:t>
            </a:r>
            <a:r>
              <a:rPr lang="fr-BE" sz="2400" b="1" i="1" u="sng" dirty="0" err="1">
                <a:solidFill>
                  <a:srgbClr val="0070C0"/>
                </a:solidFill>
              </a:rPr>
              <a:t>déferle</a:t>
            </a:r>
            <a:r>
              <a:rPr lang="fr-BE" sz="2400" b="1" i="1" u="sng" dirty="0">
                <a:solidFill>
                  <a:srgbClr val="0070C0"/>
                </a:solidFill>
              </a:rPr>
              <a:t>́ sur le pays au cours de la </a:t>
            </a:r>
            <a:r>
              <a:rPr lang="fr-BE" sz="2400" b="1" i="1" u="sng" dirty="0" err="1">
                <a:solidFill>
                  <a:srgbClr val="0070C0"/>
                </a:solidFill>
              </a:rPr>
              <a:t>période</a:t>
            </a:r>
            <a:r>
              <a:rPr lang="fr-BE" sz="2400" b="1" i="1" u="sng" dirty="0">
                <a:solidFill>
                  <a:srgbClr val="0070C0"/>
                </a:solidFill>
              </a:rPr>
              <a:t> 1993-2003. </a:t>
            </a:r>
            <a:r>
              <a:rPr lang="fr-BE" sz="2400" i="1" dirty="0">
                <a:solidFill>
                  <a:srgbClr val="0070C0"/>
                </a:solidFill>
              </a:rPr>
              <a:t>L’</a:t>
            </a:r>
            <a:r>
              <a:rPr lang="fr-BE" sz="2400" i="1" dirty="0" err="1">
                <a:solidFill>
                  <a:srgbClr val="0070C0"/>
                </a:solidFill>
              </a:rPr>
              <a:t>Équipe</a:t>
            </a:r>
            <a:r>
              <a:rPr lang="fr-BE" sz="2400" i="1" dirty="0">
                <a:solidFill>
                  <a:srgbClr val="0070C0"/>
                </a:solidFill>
              </a:rPr>
              <a:t> a recueilli des informations confirmant que, dans de nombreux incidents </a:t>
            </a:r>
            <a:r>
              <a:rPr lang="fr-BE" sz="2400" i="1" dirty="0" err="1">
                <a:solidFill>
                  <a:srgbClr val="0070C0"/>
                </a:solidFill>
              </a:rPr>
              <a:t>répertoriés</a:t>
            </a:r>
            <a:r>
              <a:rPr lang="fr-BE" sz="2400" i="1" dirty="0">
                <a:solidFill>
                  <a:srgbClr val="0070C0"/>
                </a:solidFill>
              </a:rPr>
              <a:t>, </a:t>
            </a:r>
          </a:p>
          <a:p>
            <a:pPr marL="530352" lvl="1" indent="0">
              <a:buNone/>
            </a:pPr>
            <a:r>
              <a:rPr lang="fr-BE" sz="2400" b="1" dirty="0">
                <a:solidFill>
                  <a:srgbClr val="0070C0"/>
                </a:solidFill>
              </a:rPr>
              <a:t>	</a:t>
            </a:r>
            <a:r>
              <a:rPr lang="fr-BE" sz="2800" b="1" i="1" dirty="0">
                <a:solidFill>
                  <a:srgbClr val="0070C0"/>
                </a:solidFill>
              </a:rPr>
              <a:t>la </a:t>
            </a:r>
            <a:r>
              <a:rPr lang="fr-BE" sz="2800" b="1" i="1" dirty="0" err="1">
                <a:solidFill>
                  <a:srgbClr val="0070C0"/>
                </a:solidFill>
              </a:rPr>
              <a:t>responsabilite</a:t>
            </a:r>
            <a:r>
              <a:rPr lang="fr-BE" sz="2800" b="1" i="1" dirty="0">
                <a:solidFill>
                  <a:srgbClr val="0070C0"/>
                </a:solidFill>
              </a:rPr>
              <a:t>́ de forces et groupes </a:t>
            </a:r>
            <a:r>
              <a:rPr lang="fr-BE" sz="2800" b="1" i="1" dirty="0" err="1">
                <a:solidFill>
                  <a:srgbClr val="0070C0"/>
                </a:solidFill>
              </a:rPr>
              <a:t>armés</a:t>
            </a:r>
            <a:r>
              <a:rPr lang="fr-BE" sz="2800" b="1" i="1" dirty="0">
                <a:solidFill>
                  <a:srgbClr val="0070C0"/>
                </a:solidFill>
              </a:rPr>
              <a:t> </a:t>
            </a:r>
            <a:r>
              <a:rPr lang="fr-BE" sz="2800" b="1" i="1" dirty="0" err="1">
                <a:solidFill>
                  <a:srgbClr val="0070C0"/>
                </a:solidFill>
              </a:rPr>
              <a:t>étrangers</a:t>
            </a:r>
            <a:r>
              <a:rPr lang="fr-BE" sz="2800" b="1" i="1" dirty="0">
                <a:solidFill>
                  <a:srgbClr val="0070C0"/>
                </a:solidFill>
              </a:rPr>
              <a:t> à la RDC 	</a:t>
            </a:r>
            <a:r>
              <a:rPr lang="fr-BE" sz="2800" b="1" i="1" dirty="0" err="1">
                <a:solidFill>
                  <a:srgbClr val="0070C0"/>
                </a:solidFill>
              </a:rPr>
              <a:t>était</a:t>
            </a:r>
            <a:r>
              <a:rPr lang="fr-BE" sz="2800" b="1" i="1" dirty="0">
                <a:solidFill>
                  <a:srgbClr val="0070C0"/>
                </a:solidFill>
              </a:rPr>
              <a:t> </a:t>
            </a:r>
            <a:r>
              <a:rPr lang="fr-BE" sz="2800" b="1" i="1" dirty="0" err="1">
                <a:solidFill>
                  <a:srgbClr val="0070C0"/>
                </a:solidFill>
              </a:rPr>
              <a:t>engagée</a:t>
            </a:r>
            <a:r>
              <a:rPr lang="fr-BE" sz="2800" b="1" i="1" dirty="0">
                <a:solidFill>
                  <a:srgbClr val="0070C0"/>
                </a:solidFill>
              </a:rPr>
              <a:t>.</a:t>
            </a:r>
          </a:p>
          <a:p>
            <a:endParaRPr lang="fr-FR" sz="2400" dirty="0"/>
          </a:p>
          <a:p>
            <a:endParaRPr lang="fr-FR" dirty="0"/>
          </a:p>
        </p:txBody>
      </p:sp>
    </p:spTree>
    <p:extLst>
      <p:ext uri="{BB962C8B-B14F-4D97-AF65-F5344CB8AC3E}">
        <p14:creationId xmlns:p14="http://schemas.microsoft.com/office/powerpoint/2010/main" val="1218490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B620DC-5CAB-C849-ACBF-501931607661}"/>
              </a:ext>
            </a:extLst>
          </p:cNvPr>
          <p:cNvSpPr>
            <a:spLocks noGrp="1"/>
          </p:cNvSpPr>
          <p:nvPr>
            <p:ph type="title"/>
          </p:nvPr>
        </p:nvSpPr>
        <p:spPr>
          <a:xfrm>
            <a:off x="1371600" y="130629"/>
            <a:ext cx="9601200" cy="859971"/>
          </a:xfrm>
        </p:spPr>
        <p:txBody>
          <a:bodyPr>
            <a:normAutofit/>
          </a:bodyPr>
          <a:lstStyle/>
          <a:p>
            <a:endParaRPr lang="fr-FR" dirty="0"/>
          </a:p>
        </p:txBody>
      </p:sp>
      <p:sp>
        <p:nvSpPr>
          <p:cNvPr id="3" name="Espace réservé du contenu 2">
            <a:extLst>
              <a:ext uri="{FF2B5EF4-FFF2-40B4-BE49-F238E27FC236}">
                <a16:creationId xmlns:a16="http://schemas.microsoft.com/office/drawing/2014/main" id="{1E8ACA78-3482-B146-8DCF-8A908C487FBC}"/>
              </a:ext>
            </a:extLst>
          </p:cNvPr>
          <p:cNvSpPr>
            <a:spLocks noGrp="1"/>
          </p:cNvSpPr>
          <p:nvPr>
            <p:ph idx="1"/>
          </p:nvPr>
        </p:nvSpPr>
        <p:spPr>
          <a:xfrm>
            <a:off x="971551" y="0"/>
            <a:ext cx="11220449" cy="6857999"/>
          </a:xfrm>
        </p:spPr>
        <p:txBody>
          <a:bodyPr>
            <a:normAutofit lnSpcReduction="10000"/>
          </a:bodyPr>
          <a:lstStyle/>
          <a:p>
            <a:endParaRPr lang="fr-BE" b="1" i="1" dirty="0">
              <a:solidFill>
                <a:srgbClr val="0070C0"/>
              </a:solidFill>
            </a:endParaRPr>
          </a:p>
          <a:p>
            <a:r>
              <a:rPr lang="fr-BE" sz="2800" b="1" u="sng" dirty="0">
                <a:solidFill>
                  <a:schemeClr val="tx1">
                    <a:lumMod val="95000"/>
                    <a:lumOff val="5000"/>
                  </a:schemeClr>
                </a:solidFill>
              </a:rPr>
              <a:t>L’</a:t>
            </a:r>
            <a:r>
              <a:rPr lang="fr-BE" sz="2800" b="1" u="sng" dirty="0" err="1">
                <a:solidFill>
                  <a:schemeClr val="tx1">
                    <a:lumMod val="95000"/>
                    <a:lumOff val="5000"/>
                  </a:schemeClr>
                </a:solidFill>
              </a:rPr>
              <a:t>identitification</a:t>
            </a:r>
            <a:r>
              <a:rPr lang="fr-BE" sz="2800" b="1" u="sng" dirty="0">
                <a:solidFill>
                  <a:schemeClr val="tx1">
                    <a:lumMod val="95000"/>
                    <a:lumOff val="5000"/>
                  </a:schemeClr>
                </a:solidFill>
              </a:rPr>
              <a:t> des auteurs présumés </a:t>
            </a:r>
            <a:r>
              <a:rPr lang="fr-BE" sz="2800" b="1" dirty="0">
                <a:solidFill>
                  <a:schemeClr val="tx1">
                    <a:lumMod val="95000"/>
                    <a:lumOff val="5000"/>
                  </a:schemeClr>
                </a:solidFill>
              </a:rPr>
              <a:t>:</a:t>
            </a:r>
            <a:r>
              <a:rPr lang="fr-BE" sz="2800" b="1" i="1" dirty="0">
                <a:solidFill>
                  <a:srgbClr val="0070C0"/>
                </a:solidFill>
              </a:rPr>
              <a:t>: </a:t>
            </a:r>
          </a:p>
          <a:p>
            <a:pPr lvl="1"/>
            <a:r>
              <a:rPr lang="fr-BE" sz="2400" dirty="0">
                <a:solidFill>
                  <a:srgbClr val="0070C0"/>
                </a:solidFill>
              </a:rPr>
              <a:t>« compte tenu de la </a:t>
            </a:r>
            <a:r>
              <a:rPr lang="fr-BE" sz="2400" dirty="0" err="1">
                <a:solidFill>
                  <a:srgbClr val="0070C0"/>
                </a:solidFill>
              </a:rPr>
              <a:t>méthodologie</a:t>
            </a:r>
            <a:r>
              <a:rPr lang="fr-BE" sz="2400" dirty="0">
                <a:solidFill>
                  <a:srgbClr val="0070C0"/>
                </a:solidFill>
              </a:rPr>
              <a:t> </a:t>
            </a:r>
            <a:r>
              <a:rPr lang="fr-BE" sz="2400" dirty="0" err="1">
                <a:solidFill>
                  <a:srgbClr val="0070C0"/>
                </a:solidFill>
              </a:rPr>
              <a:t>adoptée</a:t>
            </a:r>
            <a:r>
              <a:rPr lang="fr-BE" sz="2400" dirty="0">
                <a:solidFill>
                  <a:srgbClr val="0070C0"/>
                </a:solidFill>
              </a:rPr>
              <a:t> et du niveau de preuve utilisé dans cet exercice, il aurait </a:t>
            </a:r>
            <a:r>
              <a:rPr lang="fr-BE" sz="2400" dirty="0" err="1">
                <a:solidFill>
                  <a:srgbClr val="0070C0"/>
                </a:solidFill>
              </a:rPr>
              <a:t>éte</a:t>
            </a:r>
            <a:r>
              <a:rPr lang="fr-BE" sz="2400" dirty="0">
                <a:solidFill>
                  <a:srgbClr val="0070C0"/>
                </a:solidFill>
              </a:rPr>
              <a:t>́ imprudent, voire </a:t>
            </a:r>
            <a:r>
              <a:rPr lang="fr-BE" sz="2400" dirty="0" err="1">
                <a:solidFill>
                  <a:srgbClr val="0070C0"/>
                </a:solidFill>
              </a:rPr>
              <a:t>inéquitable</a:t>
            </a:r>
            <a:r>
              <a:rPr lang="fr-BE" sz="2400" dirty="0">
                <a:solidFill>
                  <a:srgbClr val="0070C0"/>
                </a:solidFill>
              </a:rPr>
              <a:t>, de chercher à imputer à quiconque une </a:t>
            </a:r>
            <a:r>
              <a:rPr lang="fr-BE" sz="2400" dirty="0" err="1">
                <a:solidFill>
                  <a:srgbClr val="0070C0"/>
                </a:solidFill>
              </a:rPr>
              <a:t>responsabilite</a:t>
            </a:r>
            <a:r>
              <a:rPr lang="fr-BE" sz="2400" dirty="0">
                <a:solidFill>
                  <a:srgbClr val="0070C0"/>
                </a:solidFill>
              </a:rPr>
              <a:t>́ </a:t>
            </a:r>
            <a:r>
              <a:rPr lang="fr-BE" sz="2400" dirty="0" err="1">
                <a:solidFill>
                  <a:srgbClr val="0070C0"/>
                </a:solidFill>
              </a:rPr>
              <a:t>pénale</a:t>
            </a:r>
            <a:r>
              <a:rPr lang="fr-BE" sz="2400" dirty="0">
                <a:solidFill>
                  <a:srgbClr val="0070C0"/>
                </a:solidFill>
              </a:rPr>
              <a:t> individuelle, ce qui </a:t>
            </a:r>
            <a:r>
              <a:rPr lang="fr-BE" sz="2400" dirty="0" err="1">
                <a:solidFill>
                  <a:srgbClr val="0070C0"/>
                </a:solidFill>
              </a:rPr>
              <a:t>relève</a:t>
            </a:r>
            <a:r>
              <a:rPr lang="fr-BE" sz="2400" dirty="0">
                <a:solidFill>
                  <a:srgbClr val="0070C0"/>
                </a:solidFill>
              </a:rPr>
              <a:t> d’abord et avant tout d’une </a:t>
            </a:r>
            <a:r>
              <a:rPr lang="fr-BE" sz="2400" dirty="0" err="1">
                <a:solidFill>
                  <a:srgbClr val="0070C0"/>
                </a:solidFill>
              </a:rPr>
              <a:t>démarche</a:t>
            </a:r>
            <a:r>
              <a:rPr lang="fr-BE" sz="2400" dirty="0">
                <a:solidFill>
                  <a:srgbClr val="0070C0"/>
                </a:solidFill>
              </a:rPr>
              <a:t> judiciaire </a:t>
            </a:r>
            <a:r>
              <a:rPr lang="fr-BE" sz="2400" dirty="0" err="1">
                <a:solidFill>
                  <a:srgbClr val="0070C0"/>
                </a:solidFill>
              </a:rPr>
              <a:t>basée</a:t>
            </a:r>
            <a:r>
              <a:rPr lang="fr-BE" sz="2400" dirty="0">
                <a:solidFill>
                  <a:srgbClr val="0070C0"/>
                </a:solidFill>
              </a:rPr>
              <a:t> sur un niveau de preuve approprié. Par contre, </a:t>
            </a:r>
            <a:r>
              <a:rPr lang="fr-BE" sz="2400" b="1" dirty="0">
                <a:solidFill>
                  <a:srgbClr val="0070C0"/>
                </a:solidFill>
              </a:rPr>
              <a:t>le rapport identifie à quel groupe armé appartenait le ou les auteurs </a:t>
            </a:r>
            <a:r>
              <a:rPr lang="fr-BE" sz="2400" b="1" dirty="0" err="1">
                <a:solidFill>
                  <a:srgbClr val="0070C0"/>
                </a:solidFill>
              </a:rPr>
              <a:t>présumés</a:t>
            </a:r>
            <a:r>
              <a:rPr lang="fr-BE" sz="2400" dirty="0">
                <a:solidFill>
                  <a:srgbClr val="0070C0"/>
                </a:solidFill>
              </a:rPr>
              <a:t>, l’identification des groupes </a:t>
            </a:r>
            <a:r>
              <a:rPr lang="fr-BE" sz="2400" dirty="0" err="1">
                <a:solidFill>
                  <a:srgbClr val="0070C0"/>
                </a:solidFill>
              </a:rPr>
              <a:t>prétendument</a:t>
            </a:r>
            <a:r>
              <a:rPr lang="fr-BE" sz="2400" dirty="0">
                <a:solidFill>
                  <a:srgbClr val="0070C0"/>
                </a:solidFill>
              </a:rPr>
              <a:t> </a:t>
            </a:r>
            <a:r>
              <a:rPr lang="fr-BE" sz="2400" dirty="0" err="1">
                <a:solidFill>
                  <a:srgbClr val="0070C0"/>
                </a:solidFill>
              </a:rPr>
              <a:t>impliqués</a:t>
            </a:r>
            <a:r>
              <a:rPr lang="fr-BE" sz="2400" dirty="0">
                <a:solidFill>
                  <a:srgbClr val="0070C0"/>
                </a:solidFill>
              </a:rPr>
              <a:t> </a:t>
            </a:r>
            <a:r>
              <a:rPr lang="fr-BE" sz="2400" dirty="0" err="1">
                <a:solidFill>
                  <a:srgbClr val="0070C0"/>
                </a:solidFill>
              </a:rPr>
              <a:t>étant</a:t>
            </a:r>
            <a:r>
              <a:rPr lang="fr-BE" sz="2400" dirty="0">
                <a:solidFill>
                  <a:srgbClr val="0070C0"/>
                </a:solidFill>
              </a:rPr>
              <a:t> en effet indispensable pour pouvoir proposer la qualification juridique </a:t>
            </a:r>
            <a:r>
              <a:rPr lang="fr-BE" sz="2400" dirty="0" err="1">
                <a:solidFill>
                  <a:srgbClr val="0070C0"/>
                </a:solidFill>
              </a:rPr>
              <a:t>approprié</a:t>
            </a:r>
            <a:r>
              <a:rPr lang="fr-BE" sz="2400" b="1" dirty="0" err="1">
                <a:solidFill>
                  <a:srgbClr val="0070C0"/>
                </a:solidFill>
              </a:rPr>
              <a:t>e</a:t>
            </a:r>
            <a:r>
              <a:rPr lang="fr-BE" sz="2400" b="1" dirty="0">
                <a:solidFill>
                  <a:srgbClr val="0070C0"/>
                </a:solidFill>
              </a:rPr>
              <a:t> </a:t>
            </a:r>
            <a:r>
              <a:rPr lang="fr-BE" sz="2400" dirty="0">
                <a:solidFill>
                  <a:srgbClr val="0070C0"/>
                </a:solidFill>
              </a:rPr>
              <a:t>des actes en question. En </a:t>
            </a:r>
            <a:r>
              <a:rPr lang="fr-BE" sz="2400" dirty="0" err="1">
                <a:solidFill>
                  <a:srgbClr val="0070C0"/>
                </a:solidFill>
              </a:rPr>
              <a:t>conséquence</a:t>
            </a:r>
            <a:r>
              <a:rPr lang="fr-BE" sz="2400" dirty="0">
                <a:solidFill>
                  <a:srgbClr val="0070C0"/>
                </a:solidFill>
              </a:rPr>
              <a:t>, toute information obtenue sur </a:t>
            </a:r>
            <a:r>
              <a:rPr lang="fr-BE" sz="2400" b="1" dirty="0">
                <a:solidFill>
                  <a:srgbClr val="0070C0"/>
                </a:solidFill>
              </a:rPr>
              <a:t>l’</a:t>
            </a:r>
            <a:r>
              <a:rPr lang="fr-BE" sz="2400" b="1" dirty="0" err="1">
                <a:solidFill>
                  <a:srgbClr val="0070C0"/>
                </a:solidFill>
              </a:rPr>
              <a:t>identite</a:t>
            </a:r>
            <a:r>
              <a:rPr lang="fr-BE" sz="2400" b="1" dirty="0">
                <a:solidFill>
                  <a:srgbClr val="0070C0"/>
                </a:solidFill>
              </a:rPr>
              <a:t>́ des auteurs </a:t>
            </a:r>
            <a:r>
              <a:rPr lang="fr-BE" sz="2400" b="1" dirty="0" err="1">
                <a:solidFill>
                  <a:srgbClr val="0070C0"/>
                </a:solidFill>
              </a:rPr>
              <a:t>présumés</a:t>
            </a:r>
            <a:r>
              <a:rPr lang="fr-BE" sz="2400" b="1" dirty="0">
                <a:solidFill>
                  <a:srgbClr val="0070C0"/>
                </a:solidFill>
              </a:rPr>
              <a:t> de certains des crimes </a:t>
            </a:r>
            <a:r>
              <a:rPr lang="fr-BE" sz="2400" b="1" dirty="0" err="1">
                <a:solidFill>
                  <a:srgbClr val="0070C0"/>
                </a:solidFill>
              </a:rPr>
              <a:t>répertoriés</a:t>
            </a:r>
            <a:r>
              <a:rPr lang="fr-BE" sz="2400" b="1" dirty="0">
                <a:solidFill>
                  <a:srgbClr val="0070C0"/>
                </a:solidFill>
              </a:rPr>
              <a:t> n’</a:t>
            </a:r>
            <a:r>
              <a:rPr lang="fr-BE" sz="2400" b="1" dirty="0" err="1">
                <a:solidFill>
                  <a:srgbClr val="0070C0"/>
                </a:solidFill>
              </a:rPr>
              <a:t>apparaît</a:t>
            </a:r>
            <a:r>
              <a:rPr lang="fr-BE" sz="2400" b="1" dirty="0">
                <a:solidFill>
                  <a:srgbClr val="0070C0"/>
                </a:solidFill>
              </a:rPr>
              <a:t> pas dans le </a:t>
            </a:r>
            <a:r>
              <a:rPr lang="fr-BE" sz="2400" b="1" dirty="0" err="1">
                <a:solidFill>
                  <a:srgbClr val="0070C0"/>
                </a:solidFill>
              </a:rPr>
              <a:t>présent</a:t>
            </a:r>
            <a:r>
              <a:rPr lang="fr-BE" sz="2400" b="1" dirty="0">
                <a:solidFill>
                  <a:srgbClr val="0070C0"/>
                </a:solidFill>
              </a:rPr>
              <a:t> rapport mais </a:t>
            </a:r>
            <a:r>
              <a:rPr lang="fr-BE" sz="2800" b="1" dirty="0">
                <a:solidFill>
                  <a:srgbClr val="0070C0"/>
                </a:solidFill>
              </a:rPr>
              <a:t>est </a:t>
            </a:r>
            <a:r>
              <a:rPr lang="fr-BE" sz="2800" b="1" dirty="0" err="1">
                <a:solidFill>
                  <a:srgbClr val="0070C0"/>
                </a:solidFill>
              </a:rPr>
              <a:t>consignée</a:t>
            </a:r>
            <a:r>
              <a:rPr lang="fr-BE" sz="2800" b="1" dirty="0">
                <a:solidFill>
                  <a:srgbClr val="0070C0"/>
                </a:solidFill>
              </a:rPr>
              <a:t> dans la base de </a:t>
            </a:r>
            <a:r>
              <a:rPr lang="fr-BE" sz="2800" b="1" dirty="0" err="1">
                <a:solidFill>
                  <a:srgbClr val="0070C0"/>
                </a:solidFill>
              </a:rPr>
              <a:t>données</a:t>
            </a:r>
            <a:r>
              <a:rPr lang="fr-BE" sz="2800" b="1" dirty="0">
                <a:solidFill>
                  <a:srgbClr val="0070C0"/>
                </a:solidFill>
              </a:rPr>
              <a:t> confidentielle du Projet remise à la Haut-Commissaire des Nations Unies aux droits de l’homme </a:t>
            </a:r>
            <a:r>
              <a:rPr lang="fr-BE" sz="2400" dirty="0">
                <a:solidFill>
                  <a:srgbClr val="0070C0"/>
                </a:solidFill>
              </a:rPr>
              <a:t>»</a:t>
            </a:r>
            <a:r>
              <a:rPr lang="fr-BE" sz="1800" dirty="0"/>
              <a:t>16</a:t>
            </a:r>
            <a:r>
              <a:rPr lang="fr-BE" sz="2400" dirty="0"/>
              <a:t> </a:t>
            </a:r>
          </a:p>
          <a:p>
            <a:pPr lvl="1"/>
            <a:r>
              <a:rPr lang="fr-BE" sz="2400" dirty="0"/>
              <a:t>________________________________________</a:t>
            </a:r>
          </a:p>
          <a:p>
            <a:pPr marL="530352" lvl="1" indent="0">
              <a:buNone/>
            </a:pPr>
            <a:r>
              <a:rPr lang="fr-BE" sz="2400" dirty="0"/>
              <a:t>16. : Article 4.3 du mandat: « Les informations sensibles recueillies au cours de l’</a:t>
            </a:r>
            <a:r>
              <a:rPr lang="fr-BE" sz="2400" dirty="0" err="1"/>
              <a:t>exécution</a:t>
            </a:r>
            <a:r>
              <a:rPr lang="fr-BE" sz="2400" dirty="0"/>
              <a:t> du Projet </a:t>
            </a:r>
            <a:r>
              <a:rPr lang="fr-BE" sz="2400" dirty="0" err="1"/>
              <a:t>Mapping</a:t>
            </a:r>
            <a:r>
              <a:rPr lang="fr-BE" sz="2400" dirty="0"/>
              <a:t> doivent </a:t>
            </a:r>
            <a:r>
              <a:rPr lang="fr-BE" sz="2400" dirty="0" err="1"/>
              <a:t>être</a:t>
            </a:r>
            <a:r>
              <a:rPr lang="fr-BE" sz="2400" dirty="0"/>
              <a:t> </a:t>
            </a:r>
            <a:r>
              <a:rPr lang="fr-BE" sz="2400" dirty="0" err="1"/>
              <a:t>conservées</a:t>
            </a:r>
            <a:r>
              <a:rPr lang="fr-BE" sz="2400" dirty="0"/>
              <a:t> et </a:t>
            </a:r>
            <a:r>
              <a:rPr lang="fr-BE" sz="2400" dirty="0" err="1"/>
              <a:t>utilisées</a:t>
            </a:r>
            <a:r>
              <a:rPr lang="fr-BE" sz="2400" dirty="0"/>
              <a:t> selon les </a:t>
            </a:r>
            <a:r>
              <a:rPr lang="fr-BE" sz="2400" dirty="0" err="1"/>
              <a:t>règles</a:t>
            </a:r>
            <a:r>
              <a:rPr lang="fr-BE" sz="2400" dirty="0"/>
              <a:t> les plus strictes de </a:t>
            </a:r>
            <a:r>
              <a:rPr lang="fr-BE" sz="2400" dirty="0" err="1"/>
              <a:t>confidentialite</a:t>
            </a:r>
            <a:r>
              <a:rPr lang="fr-BE" sz="2400" dirty="0"/>
              <a:t>́. L'</a:t>
            </a:r>
            <a:r>
              <a:rPr lang="fr-BE" sz="2400" dirty="0" err="1"/>
              <a:t>Équipe</a:t>
            </a:r>
            <a:r>
              <a:rPr lang="fr-BE" sz="2400" dirty="0"/>
              <a:t> devra </a:t>
            </a:r>
            <a:r>
              <a:rPr lang="fr-BE" sz="2400" dirty="0" err="1"/>
              <a:t>élaborer</a:t>
            </a:r>
            <a:r>
              <a:rPr lang="fr-BE" sz="2400" dirty="0"/>
              <a:t> </a:t>
            </a:r>
            <a:r>
              <a:rPr lang="fr-BE" sz="2400" b="1" dirty="0"/>
              <a:t>une base de </a:t>
            </a:r>
            <a:r>
              <a:rPr lang="fr-BE" sz="2400" b="1" dirty="0" err="1"/>
              <a:t>données</a:t>
            </a:r>
            <a:r>
              <a:rPr lang="fr-BE" sz="2400" b="1" dirty="0"/>
              <a:t> aux fins du Projet </a:t>
            </a:r>
            <a:r>
              <a:rPr lang="fr-BE" sz="2400" b="1" dirty="0" err="1"/>
              <a:t>Mapping</a:t>
            </a:r>
            <a:r>
              <a:rPr lang="fr-BE" sz="2400" b="1" dirty="0"/>
              <a:t>, dont l'</a:t>
            </a:r>
            <a:r>
              <a:rPr lang="fr-BE" sz="2400" b="1" dirty="0" err="1"/>
              <a:t>accès</a:t>
            </a:r>
            <a:r>
              <a:rPr lang="fr-BE" sz="2400" b="1" dirty="0"/>
              <a:t> devrait </a:t>
            </a:r>
            <a:r>
              <a:rPr lang="fr-BE" sz="2400" b="1" dirty="0" err="1"/>
              <a:t>être</a:t>
            </a:r>
            <a:r>
              <a:rPr lang="fr-BE" sz="2400" b="1" dirty="0"/>
              <a:t> </a:t>
            </a:r>
            <a:r>
              <a:rPr lang="fr-BE" sz="2400" b="1" dirty="0" err="1"/>
              <a:t>détermine</a:t>
            </a:r>
            <a:r>
              <a:rPr lang="fr-BE" sz="2400" b="1" dirty="0"/>
              <a:t>́ par la Haut- Commissaire aux droits de l'homme </a:t>
            </a:r>
            <a:r>
              <a:rPr lang="fr-BE" sz="2400" dirty="0"/>
              <a:t>». </a:t>
            </a:r>
          </a:p>
          <a:p>
            <a:pPr lvl="1"/>
            <a:endParaRPr lang="fr-BE" dirty="0"/>
          </a:p>
          <a:p>
            <a:endParaRPr lang="fr-FR" dirty="0"/>
          </a:p>
        </p:txBody>
      </p:sp>
    </p:spTree>
    <p:extLst>
      <p:ext uri="{BB962C8B-B14F-4D97-AF65-F5344CB8AC3E}">
        <p14:creationId xmlns:p14="http://schemas.microsoft.com/office/powerpoint/2010/main" val="3384950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CE9636-52D9-BB45-A5EE-A45CA8F74AC1}"/>
              </a:ext>
            </a:extLst>
          </p:cNvPr>
          <p:cNvSpPr>
            <a:spLocks noGrp="1"/>
          </p:cNvSpPr>
          <p:nvPr>
            <p:ph type="title"/>
          </p:nvPr>
        </p:nvSpPr>
        <p:spPr>
          <a:xfrm>
            <a:off x="1010653" y="1"/>
            <a:ext cx="9962147" cy="605790"/>
          </a:xfrm>
        </p:spPr>
        <p:txBody>
          <a:bodyPr>
            <a:normAutofit fontScale="90000"/>
          </a:bodyPr>
          <a:lstStyle/>
          <a:p>
            <a:r>
              <a:rPr lang="fr-BE" sz="3600" b="1" dirty="0"/>
              <a:t>Lettre ouverte des ONG congolaises aux Nations Unies </a:t>
            </a:r>
            <a:r>
              <a:rPr lang="fr-BE" sz="2000" b="1" dirty="0"/>
              <a:t> </a:t>
            </a:r>
            <a:r>
              <a:rPr lang="fr-BE" sz="3600" b="1" dirty="0"/>
              <a:t> </a:t>
            </a:r>
            <a:br>
              <a:rPr lang="fr-BE" dirty="0"/>
            </a:br>
            <a:endParaRPr lang="fr-FR" dirty="0"/>
          </a:p>
        </p:txBody>
      </p:sp>
      <p:sp>
        <p:nvSpPr>
          <p:cNvPr id="3" name="Espace réservé du contenu 2">
            <a:extLst>
              <a:ext uri="{FF2B5EF4-FFF2-40B4-BE49-F238E27FC236}">
                <a16:creationId xmlns:a16="http://schemas.microsoft.com/office/drawing/2014/main" id="{E7DBED50-6246-7148-AF02-41AF14C2C55D}"/>
              </a:ext>
            </a:extLst>
          </p:cNvPr>
          <p:cNvSpPr>
            <a:spLocks noGrp="1"/>
          </p:cNvSpPr>
          <p:nvPr>
            <p:ph idx="1"/>
          </p:nvPr>
        </p:nvSpPr>
        <p:spPr>
          <a:xfrm>
            <a:off x="1010652" y="605790"/>
            <a:ext cx="10974519" cy="6252209"/>
          </a:xfrm>
        </p:spPr>
        <p:txBody>
          <a:bodyPr>
            <a:normAutofit lnSpcReduction="10000"/>
          </a:bodyPr>
          <a:lstStyle/>
          <a:p>
            <a:pPr marL="0" indent="0">
              <a:buNone/>
            </a:pPr>
            <a:r>
              <a:rPr lang="fr-BE" sz="3000" b="1" dirty="0"/>
              <a:t>NON à l’</a:t>
            </a:r>
            <a:r>
              <a:rPr lang="fr-BE" sz="3000" b="1" dirty="0" err="1"/>
              <a:t>impunite</a:t>
            </a:r>
            <a:r>
              <a:rPr lang="fr-BE" sz="3000" b="1" dirty="0"/>
              <a:t>́ </a:t>
            </a:r>
            <a:r>
              <a:rPr lang="fr-BE" sz="3000" dirty="0"/>
              <a:t> </a:t>
            </a:r>
            <a:r>
              <a:rPr lang="fr-BE" sz="3000" b="1" dirty="0"/>
              <a:t>des viols et massacres </a:t>
            </a:r>
            <a:r>
              <a:rPr lang="fr-BE" sz="3000" b="1" dirty="0" err="1"/>
              <a:t>perpétrés</a:t>
            </a:r>
            <a:r>
              <a:rPr lang="fr-BE" sz="3000" b="1" dirty="0"/>
              <a:t> en RDC </a:t>
            </a:r>
            <a:endParaRPr lang="fr-BE" sz="3000" dirty="0"/>
          </a:p>
          <a:p>
            <a:pPr marL="0" indent="0">
              <a:buNone/>
            </a:pPr>
            <a:r>
              <a:rPr lang="fr-BE" sz="2400" dirty="0"/>
              <a:t>Nous, signataires de cette Lettre ouverte, nous </a:t>
            </a:r>
            <a:r>
              <a:rPr lang="fr-BE" sz="2400" dirty="0" err="1"/>
              <a:t>inquiétons</a:t>
            </a:r>
            <a:r>
              <a:rPr lang="fr-BE" sz="2400" dirty="0"/>
              <a:t> de l’</a:t>
            </a:r>
            <a:r>
              <a:rPr lang="fr-BE" sz="2400" dirty="0" err="1"/>
              <a:t>impunite</a:t>
            </a:r>
            <a:r>
              <a:rPr lang="fr-BE" sz="2400" dirty="0"/>
              <a:t>́ dont jouissent les auteurs des violations graves des droits de l’homme et du droit international humanitaire, dont les nombreuses violences sexuelles, commises en RDC depuis deux </a:t>
            </a:r>
            <a:r>
              <a:rPr lang="fr-BE" sz="2400" dirty="0" err="1"/>
              <a:t>décennies</a:t>
            </a:r>
            <a:r>
              <a:rPr lang="fr-BE" sz="2400" dirty="0"/>
              <a:t>.</a:t>
            </a:r>
            <a:br>
              <a:rPr lang="fr-BE" sz="2400" dirty="0"/>
            </a:br>
            <a:r>
              <a:rPr lang="fr-BE" sz="2400" dirty="0"/>
              <a:t>Nous voulons que les responsables politiques et militaires de ces crimes de guerre et de ces crimes contre l’</a:t>
            </a:r>
            <a:r>
              <a:rPr lang="fr-BE" sz="2400" dirty="0" err="1"/>
              <a:t>humanite</a:t>
            </a:r>
            <a:r>
              <a:rPr lang="fr-BE" sz="2400" dirty="0"/>
              <a:t>́ </a:t>
            </a:r>
            <a:r>
              <a:rPr lang="fr-BE" sz="2400" dirty="0" err="1"/>
              <a:t>répondent</a:t>
            </a:r>
            <a:r>
              <a:rPr lang="fr-BE" sz="2400" dirty="0"/>
              <a:t> de leurs actes devant la justice, quel que soit leur bord et quelle que soit la fonction qu’ils occupent aujourd'hui. </a:t>
            </a:r>
          </a:p>
          <a:p>
            <a:pPr marL="0" indent="0">
              <a:buNone/>
            </a:pPr>
            <a:r>
              <a:rPr lang="fr-BE" sz="2400" dirty="0"/>
              <a:t>Dans ce but, nous demandons au Haut-Commissariat des Nations Unies aux Droits de l’Homme (HCDH) en tant qu’agence de l’ONU </a:t>
            </a:r>
            <a:r>
              <a:rPr lang="fr-BE" sz="2400" dirty="0" err="1"/>
              <a:t>chargée</a:t>
            </a:r>
            <a:r>
              <a:rPr lang="fr-BE" sz="2400" dirty="0"/>
              <a:t> de la lutte contre l’</a:t>
            </a:r>
            <a:r>
              <a:rPr lang="fr-BE" sz="2400" dirty="0" err="1"/>
              <a:t>impunite</a:t>
            </a:r>
            <a:r>
              <a:rPr lang="fr-BE" sz="2400" dirty="0"/>
              <a:t>́ </a:t>
            </a:r>
          </a:p>
          <a:p>
            <a:r>
              <a:rPr lang="fr-BE" sz="2400" b="1" dirty="0">
                <a:solidFill>
                  <a:srgbClr val="FF0000"/>
                </a:solidFill>
              </a:rPr>
              <a:t>De lever l'embargo sur la base de </a:t>
            </a:r>
            <a:r>
              <a:rPr lang="fr-BE" sz="2400" b="1" dirty="0" err="1">
                <a:solidFill>
                  <a:srgbClr val="FF0000"/>
                </a:solidFill>
              </a:rPr>
              <a:t>données</a:t>
            </a:r>
            <a:r>
              <a:rPr lang="fr-BE" sz="2400" b="1" dirty="0">
                <a:solidFill>
                  <a:srgbClr val="FF0000"/>
                </a:solidFill>
              </a:rPr>
              <a:t> du Haut Commissariat, actuellement strictement confidentielle, identifiant les </a:t>
            </a:r>
            <a:r>
              <a:rPr lang="fr-BE" sz="2400" b="1" dirty="0" err="1">
                <a:solidFill>
                  <a:srgbClr val="FF0000"/>
                </a:solidFill>
              </a:rPr>
              <a:t>présumés</a:t>
            </a:r>
            <a:r>
              <a:rPr lang="fr-BE" sz="2400" b="1" dirty="0">
                <a:solidFill>
                  <a:srgbClr val="FF0000"/>
                </a:solidFill>
              </a:rPr>
              <a:t> auteurs des 617 incidents violents </a:t>
            </a:r>
            <a:r>
              <a:rPr lang="fr-BE" sz="2400" b="1" dirty="0" err="1">
                <a:solidFill>
                  <a:srgbClr val="FF0000"/>
                </a:solidFill>
              </a:rPr>
              <a:t>documentés</a:t>
            </a:r>
            <a:r>
              <a:rPr lang="fr-BE" sz="2400" b="1" dirty="0">
                <a:solidFill>
                  <a:srgbClr val="FF0000"/>
                </a:solidFill>
              </a:rPr>
              <a:t> dans le « Rapport du projet </a:t>
            </a:r>
            <a:r>
              <a:rPr lang="fr-BE" sz="2400" b="1" dirty="0" err="1">
                <a:solidFill>
                  <a:srgbClr val="FF0000"/>
                </a:solidFill>
              </a:rPr>
              <a:t>Mapping</a:t>
            </a:r>
            <a:r>
              <a:rPr lang="fr-BE" sz="2400" b="1" dirty="0">
                <a:solidFill>
                  <a:srgbClr val="FF0000"/>
                </a:solidFill>
              </a:rPr>
              <a:t> </a:t>
            </a:r>
            <a:r>
              <a:rPr lang="fr-BE" sz="2400" dirty="0"/>
              <a:t>concernant les violations les plus graves des droits de l’homme et du droit international humanitaire commises entre mars 1993 et juin 2003 sur le territoire de la RDC». </a:t>
            </a:r>
            <a:r>
              <a:rPr lang="fr-BE" sz="1800" dirty="0"/>
              <a:t>Voir : </a:t>
            </a:r>
            <a:r>
              <a:rPr lang="fr-BE" sz="1800" i="1" dirty="0"/>
              <a:t>http://</a:t>
            </a:r>
            <a:r>
              <a:rPr lang="fr-BE" sz="1800" i="1" dirty="0" err="1"/>
              <a:t>www.ohchr.org</a:t>
            </a:r>
            <a:r>
              <a:rPr lang="fr-BE" sz="1800" i="1" dirty="0"/>
              <a:t>/Documents/Countries/CD/DRC_MAPPING_REPOR </a:t>
            </a:r>
            <a:r>
              <a:rPr lang="fr-BE" sz="1800" i="1" dirty="0" err="1"/>
              <a:t>T_FINAL_FR.pdf</a:t>
            </a:r>
            <a:r>
              <a:rPr lang="fr-BE" sz="1800" i="1" dirty="0"/>
              <a:t> </a:t>
            </a:r>
            <a:endParaRPr lang="fr-BE" sz="2400" dirty="0"/>
          </a:p>
          <a:p>
            <a:endParaRPr lang="fr-FR" dirty="0"/>
          </a:p>
        </p:txBody>
      </p:sp>
    </p:spTree>
    <p:extLst>
      <p:ext uri="{BB962C8B-B14F-4D97-AF65-F5344CB8AC3E}">
        <p14:creationId xmlns:p14="http://schemas.microsoft.com/office/powerpoint/2010/main" val="1074457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5CF92E-E648-F44A-AFC8-C76DFF24E276}"/>
              </a:ext>
            </a:extLst>
          </p:cNvPr>
          <p:cNvSpPr>
            <a:spLocks noGrp="1"/>
          </p:cNvSpPr>
          <p:nvPr>
            <p:ph type="title"/>
          </p:nvPr>
        </p:nvSpPr>
        <p:spPr>
          <a:xfrm>
            <a:off x="1371600" y="80010"/>
            <a:ext cx="9601200" cy="251460"/>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5264E10B-E09C-1640-9D28-F0359F0515F6}"/>
              </a:ext>
            </a:extLst>
          </p:cNvPr>
          <p:cNvSpPr>
            <a:spLocks noGrp="1"/>
          </p:cNvSpPr>
          <p:nvPr>
            <p:ph idx="1"/>
          </p:nvPr>
        </p:nvSpPr>
        <p:spPr>
          <a:xfrm>
            <a:off x="832757" y="80010"/>
            <a:ext cx="11185072" cy="6777990"/>
          </a:xfrm>
        </p:spPr>
        <p:txBody>
          <a:bodyPr>
            <a:normAutofit fontScale="92500" lnSpcReduction="20000"/>
          </a:bodyPr>
          <a:lstStyle/>
          <a:p>
            <a:r>
              <a:rPr lang="fr-BE" sz="2600" dirty="0"/>
              <a:t>D’intensifier </a:t>
            </a:r>
            <a:r>
              <a:rPr lang="fr-BE" sz="2600" dirty="0" err="1"/>
              <a:t>considérablement</a:t>
            </a:r>
            <a:r>
              <a:rPr lang="fr-BE" sz="2600" dirty="0"/>
              <a:t> ses efforts afin que :</a:t>
            </a:r>
          </a:p>
          <a:p>
            <a:pPr lvl="1"/>
            <a:r>
              <a:rPr lang="fr-BE" sz="2600" b="1" dirty="0"/>
              <a:t> Des chambres </a:t>
            </a:r>
            <a:r>
              <a:rPr lang="fr-BE" sz="2600" b="1" dirty="0" err="1"/>
              <a:t>spécialisées</a:t>
            </a:r>
            <a:r>
              <a:rPr lang="fr-BE" sz="2600" b="1" dirty="0"/>
              <a:t> mixtes (congolaises et internationales) pour la </a:t>
            </a:r>
            <a:r>
              <a:rPr lang="fr-BE" sz="2600" b="1" dirty="0" err="1"/>
              <a:t>répression</a:t>
            </a:r>
            <a:r>
              <a:rPr lang="fr-BE" sz="2600" b="1" dirty="0"/>
              <a:t> du crime de </a:t>
            </a:r>
            <a:r>
              <a:rPr lang="fr-BE" sz="2600" b="1" dirty="0" err="1"/>
              <a:t>génocide</a:t>
            </a:r>
            <a:r>
              <a:rPr lang="fr-BE" sz="2600" b="1" dirty="0"/>
              <a:t>, des crimes de guerre et des crimes contre l’</a:t>
            </a:r>
            <a:r>
              <a:rPr lang="fr-BE" sz="2600" b="1" dirty="0" err="1"/>
              <a:t>humanite</a:t>
            </a:r>
            <a:r>
              <a:rPr lang="fr-BE" sz="2600" b="1" dirty="0"/>
              <a:t>́ soient </a:t>
            </a:r>
            <a:r>
              <a:rPr lang="fr-BE" sz="2600" b="1" dirty="0" err="1"/>
              <a:t>instaurées</a:t>
            </a:r>
            <a:r>
              <a:rPr lang="fr-BE" sz="2600" b="1" dirty="0"/>
              <a:t> sans plus de retard, </a:t>
            </a:r>
            <a:r>
              <a:rPr lang="fr-BE" sz="2600" b="1" dirty="0" err="1"/>
              <a:t>conformément</a:t>
            </a:r>
            <a:r>
              <a:rPr lang="fr-BE" sz="2600" b="1" dirty="0"/>
              <a:t> à la </a:t>
            </a:r>
            <a:r>
              <a:rPr lang="fr-BE" sz="2600" b="1" dirty="0" err="1"/>
              <a:t>déclaration</a:t>
            </a:r>
            <a:r>
              <a:rPr lang="fr-BE" sz="2600" b="1" dirty="0"/>
              <a:t> faite par le </a:t>
            </a:r>
            <a:r>
              <a:rPr lang="fr-BE" sz="2600" b="1" dirty="0" err="1"/>
              <a:t>Président</a:t>
            </a:r>
            <a:r>
              <a:rPr lang="fr-BE" sz="2600" b="1" dirty="0"/>
              <a:t> Kabila le 23 octobre 2013 devant les deux chambres du Parlement </a:t>
            </a:r>
            <a:r>
              <a:rPr lang="fr-BE" sz="2600" b="1" dirty="0" err="1"/>
              <a:t>réunies</a:t>
            </a:r>
            <a:r>
              <a:rPr lang="fr-BE" sz="2600" b="1" dirty="0"/>
              <a:t> en </a:t>
            </a:r>
            <a:r>
              <a:rPr lang="fr-BE" sz="2600" b="1" dirty="0" err="1"/>
              <a:t>Congrès</a:t>
            </a:r>
            <a:r>
              <a:rPr lang="fr-BE" sz="2600" b="1" dirty="0"/>
              <a:t> “pour que justice soit rendue au peuple congolais” </a:t>
            </a:r>
          </a:p>
          <a:p>
            <a:pPr lvl="1"/>
            <a:r>
              <a:rPr lang="fr-BE" sz="2600" b="1" dirty="0"/>
              <a:t>Pour garantir l’</a:t>
            </a:r>
            <a:r>
              <a:rPr lang="fr-BE" sz="2600" b="1" dirty="0" err="1"/>
              <a:t>indépendance</a:t>
            </a:r>
            <a:r>
              <a:rPr lang="fr-BE" sz="2600" b="1" dirty="0"/>
              <a:t> de ces juridictions, les juges et procureurs« internationaux » ne soient pas en nombre minoritaire et soient </a:t>
            </a:r>
            <a:r>
              <a:rPr lang="fr-BE" sz="2600" b="1" dirty="0" err="1"/>
              <a:t>nommés</a:t>
            </a:r>
            <a:r>
              <a:rPr lang="fr-BE" sz="2600" b="1" dirty="0"/>
              <a:t> à partir d’une liste de magistrats </a:t>
            </a:r>
            <a:r>
              <a:rPr lang="fr-BE" sz="2600" b="1" dirty="0" err="1"/>
              <a:t>établie</a:t>
            </a:r>
            <a:r>
              <a:rPr lang="fr-BE" sz="2600" b="1" dirty="0"/>
              <a:t> par les Nations Unies. </a:t>
            </a:r>
          </a:p>
          <a:p>
            <a:pPr lvl="1"/>
            <a:r>
              <a:rPr lang="fr-BE" sz="2600" b="1" dirty="0"/>
              <a:t> Les parquets voient leur </a:t>
            </a:r>
            <a:r>
              <a:rPr lang="fr-BE" sz="2600" b="1" dirty="0" err="1"/>
              <a:t>capacite</a:t>
            </a:r>
            <a:r>
              <a:rPr lang="fr-BE" sz="2600" b="1" dirty="0"/>
              <a:t>́ </a:t>
            </a:r>
            <a:r>
              <a:rPr lang="fr-BE" sz="2600" b="1" dirty="0" err="1"/>
              <a:t>renforcée</a:t>
            </a:r>
            <a:r>
              <a:rPr lang="fr-BE" sz="2600" b="1" dirty="0"/>
              <a:t> en investigation et </a:t>
            </a:r>
            <a:r>
              <a:rPr lang="fr-BE" sz="2600" b="1" dirty="0" err="1"/>
              <a:t>établissement</a:t>
            </a:r>
            <a:r>
              <a:rPr lang="fr-BE" sz="2600" b="1" dirty="0"/>
              <a:t> de la preuve, en </a:t>
            </a:r>
            <a:r>
              <a:rPr lang="fr-BE" sz="2600" b="1" dirty="0" err="1"/>
              <a:t>matière</a:t>
            </a:r>
            <a:r>
              <a:rPr lang="fr-BE" sz="2600" b="1" dirty="0"/>
              <a:t> de </a:t>
            </a:r>
            <a:r>
              <a:rPr lang="fr-BE" sz="2600" b="1" dirty="0" err="1"/>
              <a:t>responsabilite</a:t>
            </a:r>
            <a:r>
              <a:rPr lang="fr-BE" sz="2600" b="1" dirty="0"/>
              <a:t>́ des </a:t>
            </a:r>
            <a:r>
              <a:rPr lang="fr-BE" sz="2600" b="1" dirty="0" err="1"/>
              <a:t>supérieurs</a:t>
            </a:r>
            <a:r>
              <a:rPr lang="fr-BE" sz="2600" b="1" dirty="0"/>
              <a:t> </a:t>
            </a:r>
            <a:r>
              <a:rPr lang="fr-BE" sz="2600" b="1" dirty="0" err="1"/>
              <a:t>hiérarchiques</a:t>
            </a:r>
            <a:r>
              <a:rPr lang="fr-BE" sz="2600" b="1" dirty="0"/>
              <a:t> des militaires, rebelles, ou de tout autre groupe armé </a:t>
            </a:r>
          </a:p>
          <a:p>
            <a:pPr lvl="1"/>
            <a:r>
              <a:rPr lang="fr-BE" sz="2600" b="1" dirty="0"/>
              <a:t>La police technique et scientifique voie ses moyens </a:t>
            </a:r>
            <a:r>
              <a:rPr lang="fr-BE" sz="2600" b="1" dirty="0" err="1"/>
              <a:t>renforcés</a:t>
            </a:r>
            <a:r>
              <a:rPr lang="fr-BE" sz="2600" b="1" dirty="0"/>
              <a:t> en investigation et </a:t>
            </a:r>
            <a:r>
              <a:rPr lang="fr-BE" sz="2600" b="1" dirty="0" err="1"/>
              <a:t>établissement</a:t>
            </a:r>
            <a:r>
              <a:rPr lang="fr-BE" sz="2600" b="1" dirty="0"/>
              <a:t> de la preuve en </a:t>
            </a:r>
            <a:r>
              <a:rPr lang="fr-BE" sz="2600" b="1" dirty="0" err="1"/>
              <a:t>matière</a:t>
            </a:r>
            <a:r>
              <a:rPr lang="fr-BE" sz="2600" b="1" dirty="0"/>
              <a:t> de viol, notamment par la mise en place d’une banque de fichiers ADN permettant de mieux identifier les violeurs. </a:t>
            </a:r>
          </a:p>
          <a:p>
            <a:pPr lvl="1"/>
            <a:r>
              <a:rPr lang="fr-BE" sz="2600" b="1" dirty="0"/>
              <a:t> Un « Fonds de garantie d’indemnisation des victimes » soit </a:t>
            </a:r>
            <a:r>
              <a:rPr lang="fr-BE" sz="2600" b="1" dirty="0" err="1"/>
              <a:t>opérationnel</a:t>
            </a:r>
            <a:r>
              <a:rPr lang="fr-BE" sz="2600" b="1" dirty="0"/>
              <a:t> permettant, entre autres, aux victimes de viols auxquelles un tribunal a </a:t>
            </a:r>
            <a:r>
              <a:rPr lang="fr-BE" sz="2600" b="1" dirty="0" err="1"/>
              <a:t>octroye</a:t>
            </a:r>
            <a:r>
              <a:rPr lang="fr-BE" sz="2600" b="1" dirty="0"/>
              <a:t>́ des dommages et </a:t>
            </a:r>
            <a:r>
              <a:rPr lang="fr-BE" sz="2600" b="1" dirty="0" err="1"/>
              <a:t>intérêts</a:t>
            </a:r>
            <a:r>
              <a:rPr lang="fr-BE" sz="2600" b="1" dirty="0"/>
              <a:t>, de pouvoir percevoir effectivement cette </a:t>
            </a:r>
            <a:r>
              <a:rPr lang="fr-BE" sz="2600" b="1" dirty="0" err="1"/>
              <a:t>réparation</a:t>
            </a:r>
            <a:r>
              <a:rPr lang="fr-BE" sz="2600" b="1" dirty="0"/>
              <a:t> judiciaire. </a:t>
            </a:r>
          </a:p>
        </p:txBody>
      </p:sp>
    </p:spTree>
    <p:extLst>
      <p:ext uri="{BB962C8B-B14F-4D97-AF65-F5344CB8AC3E}">
        <p14:creationId xmlns:p14="http://schemas.microsoft.com/office/powerpoint/2010/main" val="3221177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77639B-BD46-2947-B7B2-B815773AB83B}"/>
              </a:ext>
            </a:extLst>
          </p:cNvPr>
          <p:cNvSpPr>
            <a:spLocks noGrp="1"/>
          </p:cNvSpPr>
          <p:nvPr>
            <p:ph type="title"/>
          </p:nvPr>
        </p:nvSpPr>
        <p:spPr>
          <a:xfrm>
            <a:off x="1371600" y="91440"/>
            <a:ext cx="9601200" cy="560070"/>
          </a:xfrm>
        </p:spPr>
        <p:txBody>
          <a:bodyPr>
            <a:normAutofit fontScale="90000"/>
          </a:bodyPr>
          <a:lstStyle/>
          <a:p>
            <a:r>
              <a:rPr lang="fr-FR" dirty="0"/>
              <a:t>Réponse du HCDH :</a:t>
            </a:r>
          </a:p>
        </p:txBody>
      </p:sp>
      <p:pic>
        <p:nvPicPr>
          <p:cNvPr id="5" name="Espace réservé du contenu 4" descr="Une image contenant capture d’écran, assis&#10;&#10;Description générée automatiquement">
            <a:extLst>
              <a:ext uri="{FF2B5EF4-FFF2-40B4-BE49-F238E27FC236}">
                <a16:creationId xmlns:a16="http://schemas.microsoft.com/office/drawing/2014/main" id="{A799DDD6-22B3-2940-AEE0-0E27158403E9}"/>
              </a:ext>
            </a:extLst>
          </p:cNvPr>
          <p:cNvPicPr>
            <a:picLocks noGrp="1" noChangeAspect="1"/>
          </p:cNvPicPr>
          <p:nvPr>
            <p:ph idx="1"/>
          </p:nvPr>
        </p:nvPicPr>
        <p:blipFill>
          <a:blip r:embed="rId3"/>
          <a:stretch>
            <a:fillRect/>
          </a:stretch>
        </p:blipFill>
        <p:spPr>
          <a:xfrm>
            <a:off x="582931" y="445770"/>
            <a:ext cx="11746824" cy="6320790"/>
          </a:xfrm>
        </p:spPr>
      </p:pic>
    </p:spTree>
    <p:extLst>
      <p:ext uri="{BB962C8B-B14F-4D97-AF65-F5344CB8AC3E}">
        <p14:creationId xmlns:p14="http://schemas.microsoft.com/office/powerpoint/2010/main" val="137821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EA37B1-8E7B-174B-9D02-54CECF95D36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D715388-CFA8-A04F-8E55-79C9C15CE104}"/>
              </a:ext>
            </a:extLst>
          </p:cNvPr>
          <p:cNvSpPr>
            <a:spLocks noGrp="1"/>
          </p:cNvSpPr>
          <p:nvPr>
            <p:ph idx="1"/>
          </p:nvPr>
        </p:nvSpPr>
        <p:spPr>
          <a:xfrm>
            <a:off x="1371600" y="809897"/>
            <a:ext cx="9601200" cy="5799909"/>
          </a:xfrm>
        </p:spPr>
        <p:txBody>
          <a:bodyPr>
            <a:normAutofit/>
          </a:bodyPr>
          <a:lstStyle/>
          <a:p>
            <a:pPr lvl="0"/>
            <a:r>
              <a:rPr lang="fr-BE" sz="2400" dirty="0"/>
              <a:t>Le </a:t>
            </a:r>
            <a:r>
              <a:rPr lang="fr-BE" sz="2400" b="1" u="sng" dirty="0"/>
              <a:t>7 </a:t>
            </a:r>
            <a:r>
              <a:rPr lang="fr-BE" sz="2400" b="1" u="sng" dirty="0" err="1"/>
              <a:t>décembre</a:t>
            </a:r>
            <a:r>
              <a:rPr lang="fr-BE" sz="2400" b="1" u="sng" dirty="0"/>
              <a:t> 1996</a:t>
            </a:r>
            <a:r>
              <a:rPr lang="fr-BE" sz="2400" dirty="0"/>
              <a:t>, des </a:t>
            </a:r>
            <a:r>
              <a:rPr lang="fr-BE" sz="2400" dirty="0" err="1"/>
              <a:t>éléments</a:t>
            </a:r>
            <a:r>
              <a:rPr lang="fr-BE" sz="2400" dirty="0"/>
              <a:t> de </a:t>
            </a:r>
            <a:r>
              <a:rPr lang="fr-BE" sz="2400" dirty="0">
                <a:highlight>
                  <a:srgbClr val="FFFF00"/>
                </a:highlight>
              </a:rPr>
              <a:t>l'AFDL/APR </a:t>
            </a:r>
            <a:r>
              <a:rPr lang="fr-BE" sz="2400" dirty="0"/>
              <a:t>ont </a:t>
            </a:r>
            <a:r>
              <a:rPr lang="fr-BE" sz="2400" dirty="0">
                <a:highlight>
                  <a:srgbClr val="C0C0C0"/>
                </a:highlight>
              </a:rPr>
              <a:t>tué </a:t>
            </a:r>
            <a:r>
              <a:rPr lang="fr-BE" sz="2400" dirty="0" err="1">
                <a:highlight>
                  <a:srgbClr val="C0C0C0"/>
                </a:highlight>
              </a:rPr>
              <a:t>près</a:t>
            </a:r>
            <a:r>
              <a:rPr lang="fr-BE" sz="2400" dirty="0">
                <a:highlight>
                  <a:srgbClr val="C0C0C0"/>
                </a:highlight>
              </a:rPr>
              <a:t> de 310 civils, dont un grand nombre de femmes et d’enfants</a:t>
            </a:r>
            <a:r>
              <a:rPr lang="fr-BE" sz="2400" dirty="0"/>
              <a:t>, dans le village de </a:t>
            </a:r>
            <a:r>
              <a:rPr lang="fr-BE" sz="2400" dirty="0" err="1"/>
              <a:t>Kinigi</a:t>
            </a:r>
            <a:r>
              <a:rPr lang="fr-BE" sz="2400" dirty="0"/>
              <a:t> du territoire de </a:t>
            </a:r>
            <a:r>
              <a:rPr lang="fr-BE" sz="2400" dirty="0" err="1"/>
              <a:t>Masisi</a:t>
            </a:r>
            <a:r>
              <a:rPr lang="fr-BE" sz="2400" dirty="0"/>
              <a:t>. Les militaires avaient accusé la population locale, en </a:t>
            </a:r>
            <a:r>
              <a:rPr lang="fr-BE" sz="2400" dirty="0" err="1"/>
              <a:t>majorite</a:t>
            </a:r>
            <a:r>
              <a:rPr lang="fr-BE" sz="2400" dirty="0"/>
              <a:t>́ des Banyarwanda hutu, d’</a:t>
            </a:r>
            <a:r>
              <a:rPr lang="fr-BE" sz="2400" dirty="0" err="1"/>
              <a:t>héberger</a:t>
            </a:r>
            <a:r>
              <a:rPr lang="fr-BE" sz="2400" dirty="0"/>
              <a:t> des </a:t>
            </a:r>
            <a:r>
              <a:rPr lang="fr-BE" sz="2400" dirty="0" err="1"/>
              <a:t>ex-FAR</a:t>
            </a:r>
            <a:r>
              <a:rPr lang="fr-BE" sz="2400" dirty="0"/>
              <a:t>/</a:t>
            </a:r>
            <a:r>
              <a:rPr lang="fr-BE" sz="2400" dirty="0" err="1"/>
              <a:t>Interahamwe</a:t>
            </a:r>
            <a:r>
              <a:rPr lang="fr-BE" sz="2400" dirty="0"/>
              <a:t>. À leur </a:t>
            </a:r>
            <a:r>
              <a:rPr lang="fr-BE" sz="2400" dirty="0" err="1"/>
              <a:t>arrivée</a:t>
            </a:r>
            <a:r>
              <a:rPr lang="fr-BE" sz="2400" dirty="0"/>
              <a:t>, cependant, les </a:t>
            </a:r>
            <a:r>
              <a:rPr lang="fr-BE" sz="2400" dirty="0" err="1"/>
              <a:t>ex-FAR</a:t>
            </a:r>
            <a:r>
              <a:rPr lang="fr-BE" sz="2400" dirty="0"/>
              <a:t>/</a:t>
            </a:r>
            <a:r>
              <a:rPr lang="fr-BE" sz="2400" dirty="0" err="1"/>
              <a:t>Interahamwe</a:t>
            </a:r>
            <a:r>
              <a:rPr lang="fr-BE" sz="2400" dirty="0"/>
              <a:t> avaient </a:t>
            </a:r>
            <a:r>
              <a:rPr lang="fr-BE" sz="2400" dirty="0" err="1"/>
              <a:t>déja</a:t>
            </a:r>
            <a:r>
              <a:rPr lang="fr-BE" sz="2400" dirty="0"/>
              <a:t>̀ quitté le village. Dans un premier temps, les militaires ont cherché à rassurer les civils en leur disant qu’ils n’avaient rien à craindre. Par la suite, ils leur ont demandé de se rassembler dans plusieurs </a:t>
            </a:r>
            <a:r>
              <a:rPr lang="fr-BE" sz="2400" dirty="0" err="1"/>
              <a:t>bâtiments</a:t>
            </a:r>
            <a:r>
              <a:rPr lang="fr-BE" sz="2400" dirty="0"/>
              <a:t>, dont l'</a:t>
            </a:r>
            <a:r>
              <a:rPr lang="fr-BE" sz="2400" dirty="0" err="1"/>
              <a:t>église</a:t>
            </a:r>
            <a:r>
              <a:rPr lang="fr-BE" sz="2400" dirty="0"/>
              <a:t> adventiste et l'</a:t>
            </a:r>
            <a:r>
              <a:rPr lang="fr-BE" sz="2400" dirty="0" err="1"/>
              <a:t>école</a:t>
            </a:r>
            <a:r>
              <a:rPr lang="fr-BE" sz="2400" dirty="0"/>
              <a:t> primaire </a:t>
            </a:r>
            <a:r>
              <a:rPr lang="fr-BE" sz="2400" dirty="0" err="1"/>
              <a:t>Rubona</a:t>
            </a:r>
            <a:r>
              <a:rPr lang="fr-BE" sz="2400" dirty="0"/>
              <a:t>, afin d’assister à une </a:t>
            </a:r>
            <a:r>
              <a:rPr lang="fr-BE" sz="2400" dirty="0" err="1"/>
              <a:t>réunion</a:t>
            </a:r>
            <a:r>
              <a:rPr lang="fr-BE" sz="2400" dirty="0"/>
              <a:t>. Au cours de l’</a:t>
            </a:r>
            <a:r>
              <a:rPr lang="fr-BE" sz="2400" dirty="0" err="1"/>
              <a:t>après-midi</a:t>
            </a:r>
            <a:r>
              <a:rPr lang="fr-BE" sz="2400" dirty="0"/>
              <a:t>, les militaires de l’AFDL/APR se sont rendus dans ces </a:t>
            </a:r>
            <a:r>
              <a:rPr lang="fr-BE" sz="2400" dirty="0" err="1"/>
              <a:t>bâtiments</a:t>
            </a:r>
            <a:r>
              <a:rPr lang="fr-BE" sz="2400" dirty="0"/>
              <a:t> et ont tué les villageois à coups de houe ou de petite hache sur la </a:t>
            </a:r>
            <a:r>
              <a:rPr lang="fr-BE" sz="2400" dirty="0" err="1"/>
              <a:t>tête</a:t>
            </a:r>
            <a:r>
              <a:rPr lang="fr-BE" sz="2400" dirty="0"/>
              <a:t>. Ils ont aussi tué des civils dans leurs maisons. Les corps ont </a:t>
            </a:r>
            <a:r>
              <a:rPr lang="fr-BE" sz="2400" dirty="0" err="1"/>
              <a:t>éte</a:t>
            </a:r>
            <a:r>
              <a:rPr lang="fr-BE" sz="2400" dirty="0"/>
              <a:t>́ </a:t>
            </a:r>
            <a:r>
              <a:rPr lang="fr-BE" sz="2400" dirty="0" err="1"/>
              <a:t>enterrés</a:t>
            </a:r>
            <a:r>
              <a:rPr lang="fr-BE" sz="2400" dirty="0"/>
              <a:t> à </a:t>
            </a:r>
            <a:r>
              <a:rPr lang="fr-BE" sz="2400" dirty="0" err="1"/>
              <a:t>Kinigi</a:t>
            </a:r>
            <a:r>
              <a:rPr lang="fr-BE" sz="2400" dirty="0"/>
              <a:t> dans plusieurs fosses communes356. </a:t>
            </a:r>
          </a:p>
          <a:p>
            <a:endParaRPr lang="fr-FR" dirty="0"/>
          </a:p>
        </p:txBody>
      </p:sp>
    </p:spTree>
    <p:extLst>
      <p:ext uri="{BB962C8B-B14F-4D97-AF65-F5344CB8AC3E}">
        <p14:creationId xmlns:p14="http://schemas.microsoft.com/office/powerpoint/2010/main" val="31774456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00E10A-3335-594F-A4AE-77221CAEBD25}"/>
              </a:ext>
            </a:extLst>
          </p:cNvPr>
          <p:cNvSpPr>
            <a:spLocks noGrp="1"/>
          </p:cNvSpPr>
          <p:nvPr>
            <p:ph type="ctrTitle"/>
          </p:nvPr>
        </p:nvSpPr>
        <p:spPr/>
        <p:txBody>
          <a:bodyPr/>
          <a:lstStyle/>
          <a:p>
            <a:r>
              <a:rPr lang="fr-FR" dirty="0" err="1"/>
              <a:t>Mecanismes</a:t>
            </a:r>
            <a:r>
              <a:rPr lang="fr-FR" dirty="0"/>
              <a:t> de </a:t>
            </a:r>
            <a:r>
              <a:rPr lang="fr-FR" dirty="0" err="1"/>
              <a:t>reparation</a:t>
            </a:r>
            <a:endParaRPr lang="fr-FR" dirty="0"/>
          </a:p>
        </p:txBody>
      </p:sp>
      <p:sp>
        <p:nvSpPr>
          <p:cNvPr id="3" name="Sous-titre 2">
            <a:extLst>
              <a:ext uri="{FF2B5EF4-FFF2-40B4-BE49-F238E27FC236}">
                <a16:creationId xmlns:a16="http://schemas.microsoft.com/office/drawing/2014/main" id="{A04DA3CE-635B-DC49-A640-4CE6A1A4DA6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9500615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3B3B53-262B-3649-A443-5039C35AB839}"/>
              </a:ext>
            </a:extLst>
          </p:cNvPr>
          <p:cNvSpPr>
            <a:spLocks noGrp="1"/>
          </p:cNvSpPr>
          <p:nvPr>
            <p:ph type="title"/>
          </p:nvPr>
        </p:nvSpPr>
        <p:spPr>
          <a:xfrm>
            <a:off x="1371600" y="179882"/>
            <a:ext cx="9601200" cy="644577"/>
          </a:xfrm>
        </p:spPr>
        <p:txBody>
          <a:bodyPr>
            <a:normAutofit fontScale="90000"/>
          </a:bodyPr>
          <a:lstStyle/>
          <a:p>
            <a:r>
              <a:rPr lang="fr-FR" dirty="0"/>
              <a:t>BILAN : </a:t>
            </a:r>
          </a:p>
        </p:txBody>
      </p:sp>
      <p:sp>
        <p:nvSpPr>
          <p:cNvPr id="3" name="Espace réservé du contenu 2">
            <a:extLst>
              <a:ext uri="{FF2B5EF4-FFF2-40B4-BE49-F238E27FC236}">
                <a16:creationId xmlns:a16="http://schemas.microsoft.com/office/drawing/2014/main" id="{88150F43-2AC7-F84E-AC3A-AA2406FE5C8D}"/>
              </a:ext>
            </a:extLst>
          </p:cNvPr>
          <p:cNvSpPr>
            <a:spLocks noGrp="1"/>
          </p:cNvSpPr>
          <p:nvPr>
            <p:ph idx="1"/>
          </p:nvPr>
        </p:nvSpPr>
        <p:spPr>
          <a:xfrm>
            <a:off x="1219201" y="1224643"/>
            <a:ext cx="10571746" cy="5288452"/>
          </a:xfrm>
        </p:spPr>
        <p:txBody>
          <a:bodyPr/>
          <a:lstStyle/>
          <a:p>
            <a:r>
              <a:rPr lang="fr-FR" sz="2800" b="1" dirty="0"/>
              <a:t>Issus des mécanismes de recherche de la vérité :</a:t>
            </a:r>
          </a:p>
          <a:p>
            <a:pPr lvl="1"/>
            <a:r>
              <a:rPr lang="fr-FR" sz="2800" dirty="0"/>
              <a:t>Rapport de la CVR :  rien</a:t>
            </a:r>
          </a:p>
          <a:p>
            <a:pPr marL="530352" lvl="1" indent="0">
              <a:buNone/>
            </a:pPr>
            <a:endParaRPr lang="fr-FR" sz="2800" dirty="0"/>
          </a:p>
          <a:p>
            <a:r>
              <a:rPr lang="fr-FR" sz="2800" b="1" dirty="0"/>
              <a:t>Issus des mécanismes judiciaires :</a:t>
            </a:r>
          </a:p>
          <a:p>
            <a:pPr lvl="1"/>
            <a:r>
              <a:rPr lang="fr-FR" sz="2800" dirty="0"/>
              <a:t>Tribunaux nationaux</a:t>
            </a:r>
          </a:p>
          <a:p>
            <a:pPr lvl="1"/>
            <a:r>
              <a:rPr lang="fr-FR" sz="2800" dirty="0"/>
              <a:t>Tribunal pénal international</a:t>
            </a:r>
          </a:p>
          <a:p>
            <a:pPr lvl="1"/>
            <a:r>
              <a:rPr lang="fr-FR" sz="2800" dirty="0"/>
              <a:t>Tribunaux pénaux internationalisés</a:t>
            </a:r>
          </a:p>
          <a:p>
            <a:pPr lvl="1"/>
            <a:r>
              <a:rPr lang="fr-FR" sz="2800" dirty="0"/>
              <a:t>CPI </a:t>
            </a:r>
          </a:p>
          <a:p>
            <a:pPr lvl="1"/>
            <a:endParaRPr lang="fr-FR" dirty="0"/>
          </a:p>
        </p:txBody>
      </p:sp>
    </p:spTree>
    <p:extLst>
      <p:ext uri="{BB962C8B-B14F-4D97-AF65-F5344CB8AC3E}">
        <p14:creationId xmlns:p14="http://schemas.microsoft.com/office/powerpoint/2010/main" val="1512635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A6BAC7-A746-0043-92C2-F9EB3E300AF3}"/>
              </a:ext>
            </a:extLst>
          </p:cNvPr>
          <p:cNvSpPr>
            <a:spLocks noGrp="1"/>
          </p:cNvSpPr>
          <p:nvPr>
            <p:ph type="title"/>
          </p:nvPr>
        </p:nvSpPr>
        <p:spPr>
          <a:xfrm>
            <a:off x="1371600" y="195943"/>
            <a:ext cx="9601200" cy="794657"/>
          </a:xfrm>
        </p:spPr>
        <p:txBody>
          <a:bodyPr/>
          <a:lstStyle/>
          <a:p>
            <a:r>
              <a:rPr lang="fr-FR" dirty="0"/>
              <a:t>Perspectives :</a:t>
            </a:r>
          </a:p>
        </p:txBody>
      </p:sp>
      <p:sp>
        <p:nvSpPr>
          <p:cNvPr id="3" name="Espace réservé du contenu 2">
            <a:extLst>
              <a:ext uri="{FF2B5EF4-FFF2-40B4-BE49-F238E27FC236}">
                <a16:creationId xmlns:a16="http://schemas.microsoft.com/office/drawing/2014/main" id="{FD995559-5E15-DF4E-B9A3-D1E8DB317155}"/>
              </a:ext>
            </a:extLst>
          </p:cNvPr>
          <p:cNvSpPr>
            <a:spLocks noGrp="1"/>
          </p:cNvSpPr>
          <p:nvPr>
            <p:ph idx="1"/>
          </p:nvPr>
        </p:nvSpPr>
        <p:spPr>
          <a:xfrm>
            <a:off x="1371600" y="990600"/>
            <a:ext cx="9601200" cy="5543204"/>
          </a:xfrm>
        </p:spPr>
        <p:txBody>
          <a:bodyPr>
            <a:normAutofit/>
          </a:bodyPr>
          <a:lstStyle/>
          <a:p>
            <a:r>
              <a:rPr lang="fr-FR" sz="3200" b="1" dirty="0"/>
              <a:t>Difficultés pour déterminer en RDC:</a:t>
            </a:r>
          </a:p>
          <a:p>
            <a:pPr marL="0" indent="0">
              <a:buNone/>
            </a:pPr>
            <a:endParaRPr lang="fr-FR" sz="3200" b="1" dirty="0"/>
          </a:p>
          <a:p>
            <a:pPr lvl="1"/>
            <a:r>
              <a:rPr lang="fr-FR" sz="3200" b="1" dirty="0"/>
              <a:t>Qui est victime?</a:t>
            </a:r>
          </a:p>
          <a:p>
            <a:pPr lvl="2"/>
            <a:r>
              <a:rPr lang="fr-FR" sz="2800" dirty="0"/>
              <a:t>Directe ?</a:t>
            </a:r>
          </a:p>
          <a:p>
            <a:pPr lvl="2"/>
            <a:r>
              <a:rPr lang="fr-FR" sz="2800" dirty="0"/>
              <a:t>Indirecte ?</a:t>
            </a:r>
          </a:p>
          <a:p>
            <a:pPr lvl="1"/>
            <a:r>
              <a:rPr lang="fr-FR" sz="3200" dirty="0"/>
              <a:t>Co</a:t>
            </a:r>
            <a:r>
              <a:rPr lang="fr-FR" sz="3200" b="1" dirty="0"/>
              <a:t>mbien de victimes ?</a:t>
            </a:r>
          </a:p>
          <a:p>
            <a:pPr lvl="1"/>
            <a:endParaRPr lang="fr-FR" sz="3200" dirty="0"/>
          </a:p>
          <a:p>
            <a:pPr lvl="1"/>
            <a:r>
              <a:rPr lang="fr-FR" sz="3200" b="1" dirty="0"/>
              <a:t>Quelles réparations ?</a:t>
            </a:r>
          </a:p>
          <a:p>
            <a:pPr lvl="2"/>
            <a:endParaRPr lang="fr-FR" sz="2200" dirty="0"/>
          </a:p>
        </p:txBody>
      </p:sp>
    </p:spTree>
    <p:extLst>
      <p:ext uri="{BB962C8B-B14F-4D97-AF65-F5344CB8AC3E}">
        <p14:creationId xmlns:p14="http://schemas.microsoft.com/office/powerpoint/2010/main" val="40337928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A61FCB-0153-A742-9E37-B86724C2479F}"/>
              </a:ext>
            </a:extLst>
          </p:cNvPr>
          <p:cNvSpPr>
            <a:spLocks noGrp="1"/>
          </p:cNvSpPr>
          <p:nvPr>
            <p:ph type="title"/>
          </p:nvPr>
        </p:nvSpPr>
        <p:spPr>
          <a:xfrm>
            <a:off x="1371600" y="0"/>
            <a:ext cx="9601200" cy="575187"/>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22C5E6E5-0A7E-1945-8E80-F90D23112340}"/>
              </a:ext>
            </a:extLst>
          </p:cNvPr>
          <p:cNvSpPr>
            <a:spLocks noGrp="1"/>
          </p:cNvSpPr>
          <p:nvPr>
            <p:ph idx="1"/>
          </p:nvPr>
        </p:nvSpPr>
        <p:spPr>
          <a:xfrm>
            <a:off x="914400" y="1"/>
            <a:ext cx="11135032" cy="6650181"/>
          </a:xfrm>
        </p:spPr>
        <p:txBody>
          <a:bodyPr>
            <a:normAutofit fontScale="92500" lnSpcReduction="20000"/>
          </a:bodyPr>
          <a:lstStyle/>
          <a:p>
            <a:r>
              <a:rPr lang="fr-FR" sz="3200" b="1" dirty="0"/>
              <a:t>Leçons à tirer de la CPI</a:t>
            </a:r>
          </a:p>
          <a:p>
            <a:pPr lvl="1"/>
            <a:r>
              <a:rPr lang="fr-FR" sz="3200" dirty="0"/>
              <a:t>Ordonnances sur les réparations</a:t>
            </a:r>
          </a:p>
          <a:p>
            <a:pPr lvl="2"/>
            <a:r>
              <a:rPr lang="fr-FR" sz="2400" dirty="0"/>
              <a:t>À l’issue du procès, la Chambre de première instance peut ordonner à une personne condamnée d’octroyer des réparations aux victimes, pour les crimes dont elle a été reconnue coupable. </a:t>
            </a:r>
          </a:p>
          <a:p>
            <a:pPr lvl="2"/>
            <a:r>
              <a:rPr lang="fr-FR" sz="2400" dirty="0"/>
              <a:t>Les réparations peuvent prendre </a:t>
            </a:r>
            <a:r>
              <a:rPr lang="fr-FR" sz="2400" b="1" dirty="0"/>
              <a:t>différentes formes </a:t>
            </a:r>
            <a:r>
              <a:rPr lang="fr-FR" sz="2400" dirty="0"/>
              <a:t>:</a:t>
            </a:r>
          </a:p>
          <a:p>
            <a:pPr lvl="3"/>
            <a:r>
              <a:rPr lang="fr-FR" sz="2400" dirty="0"/>
              <a:t>une compensation monétaire,</a:t>
            </a:r>
          </a:p>
          <a:p>
            <a:pPr lvl="3"/>
            <a:r>
              <a:rPr lang="fr-FR" sz="2400" dirty="0"/>
              <a:t> une restitution des biens, </a:t>
            </a:r>
          </a:p>
          <a:p>
            <a:pPr lvl="3"/>
            <a:r>
              <a:rPr lang="fr-FR" sz="2400" dirty="0"/>
              <a:t>des mesures de réhabilitation, </a:t>
            </a:r>
          </a:p>
          <a:p>
            <a:pPr lvl="3"/>
            <a:r>
              <a:rPr lang="fr-FR" sz="2400" dirty="0"/>
              <a:t>des mesures symboliques telles que des excuses ou des commémorations.</a:t>
            </a:r>
          </a:p>
          <a:p>
            <a:pPr lvl="2"/>
            <a:r>
              <a:rPr lang="fr-FR" sz="2400" dirty="0"/>
              <a:t>La Cour peut accorder soit une </a:t>
            </a:r>
            <a:r>
              <a:rPr lang="fr-FR" sz="2400" b="1" dirty="0"/>
              <a:t>réparation individuelle</a:t>
            </a:r>
            <a:r>
              <a:rPr lang="fr-FR" sz="2400" dirty="0"/>
              <a:t>, soit une </a:t>
            </a:r>
            <a:r>
              <a:rPr lang="fr-FR" sz="2400" b="1" dirty="0"/>
              <a:t>réparation collective </a:t>
            </a:r>
          </a:p>
          <a:p>
            <a:pPr lvl="3"/>
            <a:r>
              <a:rPr lang="fr-FR" sz="2400" dirty="0"/>
              <a:t>Une réparation collective présente l’avantage de fournir une assistance à une communauté entière et d’aider ses membres à reconstruire leur vie. </a:t>
            </a:r>
          </a:p>
          <a:p>
            <a:pPr lvl="3"/>
            <a:r>
              <a:rPr lang="fr-FR" sz="2400" dirty="0"/>
              <a:t>Par exemple, on pourrait envisager la construction de centres fournissant des services aux victimes ou adopter des mesures emblématiques. </a:t>
            </a:r>
          </a:p>
          <a:p>
            <a:pPr lvl="3"/>
            <a:r>
              <a:rPr lang="fr-FR" sz="2400" dirty="0"/>
              <a:t>De plus, les États parties au Statut de Rome ont créé un Fonds au profit des victimes de crimes relevant de la compétence de la Cour et de leurs familles, afin de réunir les fonds nécessaires pour répondre à l’ordonnance de réparation de la Cour lorsque la personne condamnée ne dispose pas de moyens suffisants pour le faire.</a:t>
            </a:r>
          </a:p>
          <a:p>
            <a:endParaRPr lang="fr-FR" dirty="0"/>
          </a:p>
        </p:txBody>
      </p:sp>
    </p:spTree>
    <p:extLst>
      <p:ext uri="{BB962C8B-B14F-4D97-AF65-F5344CB8AC3E}">
        <p14:creationId xmlns:p14="http://schemas.microsoft.com/office/powerpoint/2010/main" val="26395186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124051-427D-504E-A5E3-A27BA97FAD72}"/>
              </a:ext>
            </a:extLst>
          </p:cNvPr>
          <p:cNvSpPr>
            <a:spLocks noGrp="1"/>
          </p:cNvSpPr>
          <p:nvPr>
            <p:ph type="title"/>
          </p:nvPr>
        </p:nvSpPr>
        <p:spPr>
          <a:xfrm>
            <a:off x="1371600" y="265472"/>
            <a:ext cx="9601200" cy="398205"/>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F4537287-4B16-2844-BE31-CCBE631A61D1}"/>
              </a:ext>
            </a:extLst>
          </p:cNvPr>
          <p:cNvSpPr>
            <a:spLocks noGrp="1"/>
          </p:cNvSpPr>
          <p:nvPr>
            <p:ph idx="1"/>
          </p:nvPr>
        </p:nvSpPr>
        <p:spPr>
          <a:xfrm>
            <a:off x="1032387" y="1047135"/>
            <a:ext cx="10884310" cy="5545393"/>
          </a:xfrm>
        </p:spPr>
        <p:txBody>
          <a:bodyPr/>
          <a:lstStyle/>
          <a:p>
            <a:r>
              <a:rPr lang="fr-FR" sz="2400" b="1" dirty="0"/>
              <a:t>Leçons à tirer des tribunaux nationaux</a:t>
            </a:r>
          </a:p>
          <a:p>
            <a:pPr lvl="1"/>
            <a:r>
              <a:rPr lang="fr-FR" sz="2400" dirty="0"/>
              <a:t>Cas </a:t>
            </a:r>
            <a:r>
              <a:rPr lang="fr-FR" sz="2400" dirty="0" err="1"/>
              <a:t>Kokodikoko</a:t>
            </a:r>
            <a:endParaRPr lang="fr-FR" sz="2400" dirty="0"/>
          </a:p>
          <a:p>
            <a:pPr lvl="1"/>
            <a:r>
              <a:rPr lang="fr-FR" sz="2400" b="1" dirty="0"/>
              <a:t>Le cas « </a:t>
            </a:r>
            <a:r>
              <a:rPr lang="fr-FR" sz="2400" b="1" dirty="0" err="1"/>
              <a:t>Songo</a:t>
            </a:r>
            <a:r>
              <a:rPr lang="fr-FR" sz="2400" b="1" dirty="0"/>
              <a:t> </a:t>
            </a:r>
            <a:r>
              <a:rPr lang="fr-FR" sz="2400" b="1" dirty="0" err="1"/>
              <a:t>Mboyo</a:t>
            </a:r>
            <a:r>
              <a:rPr lang="fr-FR" sz="2400" b="1" dirty="0"/>
              <a:t> »</a:t>
            </a:r>
          </a:p>
          <a:p>
            <a:endParaRPr lang="fr-FR" dirty="0"/>
          </a:p>
        </p:txBody>
      </p:sp>
    </p:spTree>
    <p:extLst>
      <p:ext uri="{BB962C8B-B14F-4D97-AF65-F5344CB8AC3E}">
        <p14:creationId xmlns:p14="http://schemas.microsoft.com/office/powerpoint/2010/main" val="12765346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8F8CD-F25A-1B4D-A440-2F1B8A38FA20}"/>
              </a:ext>
            </a:extLst>
          </p:cNvPr>
          <p:cNvSpPr>
            <a:spLocks noGrp="1"/>
          </p:cNvSpPr>
          <p:nvPr>
            <p:ph type="ctrTitle"/>
          </p:nvPr>
        </p:nvSpPr>
        <p:spPr/>
        <p:txBody>
          <a:bodyPr/>
          <a:lstStyle/>
          <a:p>
            <a:r>
              <a:rPr lang="fr-FR" sz="6000" dirty="0"/>
              <a:t>MECANISMES DE GARANTIE DE NON-REPETITION</a:t>
            </a:r>
          </a:p>
        </p:txBody>
      </p:sp>
      <p:sp>
        <p:nvSpPr>
          <p:cNvPr id="3" name="Sous-titre 2">
            <a:extLst>
              <a:ext uri="{FF2B5EF4-FFF2-40B4-BE49-F238E27FC236}">
                <a16:creationId xmlns:a16="http://schemas.microsoft.com/office/drawing/2014/main" id="{41738372-1A5B-A64A-8BF3-A78BF25A8533}"/>
              </a:ext>
            </a:extLst>
          </p:cNvPr>
          <p:cNvSpPr>
            <a:spLocks noGrp="1"/>
          </p:cNvSpPr>
          <p:nvPr>
            <p:ph type="subTitle" idx="1"/>
          </p:nvPr>
        </p:nvSpPr>
        <p:spPr/>
        <p:txBody>
          <a:bodyPr>
            <a:normAutofit/>
          </a:bodyPr>
          <a:lstStyle/>
          <a:p>
            <a:r>
              <a:rPr lang="fr-FR" sz="3600" dirty="0"/>
              <a:t>ou les réformes institutionnelles</a:t>
            </a:r>
          </a:p>
        </p:txBody>
      </p:sp>
    </p:spTree>
    <p:extLst>
      <p:ext uri="{BB962C8B-B14F-4D97-AF65-F5344CB8AC3E}">
        <p14:creationId xmlns:p14="http://schemas.microsoft.com/office/powerpoint/2010/main" val="7699983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702697-2256-4444-A861-858FA40A3DBF}"/>
              </a:ext>
            </a:extLst>
          </p:cNvPr>
          <p:cNvSpPr>
            <a:spLocks noGrp="1"/>
          </p:cNvSpPr>
          <p:nvPr>
            <p:ph type="title"/>
          </p:nvPr>
        </p:nvSpPr>
        <p:spPr/>
        <p:txBody>
          <a:bodyPr>
            <a:normAutofit/>
          </a:bodyPr>
          <a:lstStyle/>
          <a:p>
            <a:r>
              <a:rPr lang="fr-FR" sz="3200" dirty="0"/>
              <a:t>BILAN : Réforme du Secteur de sécurité</a:t>
            </a:r>
          </a:p>
        </p:txBody>
      </p:sp>
      <p:sp>
        <p:nvSpPr>
          <p:cNvPr id="3" name="Espace réservé du contenu 2">
            <a:extLst>
              <a:ext uri="{FF2B5EF4-FFF2-40B4-BE49-F238E27FC236}">
                <a16:creationId xmlns:a16="http://schemas.microsoft.com/office/drawing/2014/main" id="{7270DD7C-3ACE-8048-B449-EDDC77EDA6A2}"/>
              </a:ext>
            </a:extLst>
          </p:cNvPr>
          <p:cNvSpPr>
            <a:spLocks noGrp="1"/>
          </p:cNvSpPr>
          <p:nvPr>
            <p:ph idx="1"/>
          </p:nvPr>
        </p:nvSpPr>
        <p:spPr>
          <a:xfrm>
            <a:off x="1371600" y="1600199"/>
            <a:ext cx="9601200" cy="4783975"/>
          </a:xfrm>
        </p:spPr>
        <p:txBody>
          <a:bodyPr>
            <a:normAutofit fontScale="92500" lnSpcReduction="10000"/>
          </a:bodyPr>
          <a:lstStyle/>
          <a:p>
            <a:r>
              <a:rPr lang="fr-FR" sz="2400" b="1" dirty="0"/>
              <a:t>L’armée</a:t>
            </a:r>
          </a:p>
          <a:p>
            <a:r>
              <a:rPr lang="fr-FR" sz="2400" b="1" dirty="0"/>
              <a:t>La police</a:t>
            </a:r>
          </a:p>
          <a:p>
            <a:r>
              <a:rPr lang="fr-FR" sz="2400" b="1" dirty="0"/>
              <a:t>Les services de sécurité</a:t>
            </a:r>
          </a:p>
          <a:p>
            <a:endParaRPr lang="fr-FR" sz="2400" b="1" dirty="0"/>
          </a:p>
          <a:p>
            <a:r>
              <a:rPr lang="fr-FR" sz="2400" b="1" dirty="0"/>
              <a:t>AUCUN PROCESSUS DE VETTING / ASSAINISSEMENT DU SECTEUR DE SECURITE</a:t>
            </a:r>
          </a:p>
          <a:p>
            <a:r>
              <a:rPr lang="fr-FR" sz="2400" b="1" dirty="0"/>
              <a:t>DEFORMER PLUTÔT QUE REFORMER</a:t>
            </a:r>
          </a:p>
          <a:p>
            <a:pPr lvl="1"/>
            <a:endParaRPr lang="fr-FR" sz="2400" dirty="0"/>
          </a:p>
          <a:p>
            <a:pPr lvl="1"/>
            <a:r>
              <a:rPr lang="fr-FR" sz="2400" dirty="0"/>
              <a:t>Jean-Jacques WONDO OMANYUNDU, L’essentiel de la sociologie politique militaire africaine des indépendances à nos jours, Cas des régimes prétoriens au Congo-Kinshasa</a:t>
            </a:r>
          </a:p>
          <a:p>
            <a:pPr lvl="1"/>
            <a:r>
              <a:rPr lang="fr-FR" sz="2400" dirty="0">
                <a:hlinkClick r:id="rId3"/>
              </a:rPr>
              <a:t>www.desc-wondo.org</a:t>
            </a:r>
            <a:r>
              <a:rPr lang="fr-FR" sz="2400" dirty="0"/>
              <a:t> </a:t>
            </a:r>
          </a:p>
        </p:txBody>
      </p:sp>
    </p:spTree>
    <p:extLst>
      <p:ext uri="{BB962C8B-B14F-4D97-AF65-F5344CB8AC3E}">
        <p14:creationId xmlns:p14="http://schemas.microsoft.com/office/powerpoint/2010/main" val="37901006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A794BD-A136-B84C-B514-099CA38FDC41}"/>
              </a:ext>
            </a:extLst>
          </p:cNvPr>
          <p:cNvSpPr>
            <a:spLocks noGrp="1"/>
          </p:cNvSpPr>
          <p:nvPr>
            <p:ph type="title"/>
          </p:nvPr>
        </p:nvSpPr>
        <p:spPr>
          <a:xfrm>
            <a:off x="1371600" y="242888"/>
            <a:ext cx="9601200" cy="747712"/>
          </a:xfrm>
        </p:spPr>
        <p:txBody>
          <a:bodyPr>
            <a:normAutofit/>
          </a:bodyPr>
          <a:lstStyle/>
          <a:p>
            <a:r>
              <a:rPr lang="fr-FR" sz="3200" dirty="0"/>
              <a:t>BILAN : Réforme de la justice</a:t>
            </a:r>
          </a:p>
        </p:txBody>
      </p:sp>
      <p:sp>
        <p:nvSpPr>
          <p:cNvPr id="3" name="Espace réservé du contenu 2">
            <a:extLst>
              <a:ext uri="{FF2B5EF4-FFF2-40B4-BE49-F238E27FC236}">
                <a16:creationId xmlns:a16="http://schemas.microsoft.com/office/drawing/2014/main" id="{B5502B16-8B26-1E45-8D04-B94F1EA1A963}"/>
              </a:ext>
            </a:extLst>
          </p:cNvPr>
          <p:cNvSpPr>
            <a:spLocks noGrp="1"/>
          </p:cNvSpPr>
          <p:nvPr>
            <p:ph idx="1"/>
          </p:nvPr>
        </p:nvSpPr>
        <p:spPr>
          <a:xfrm>
            <a:off x="1371599" y="990600"/>
            <a:ext cx="10102645" cy="5624512"/>
          </a:xfrm>
        </p:spPr>
        <p:txBody>
          <a:bodyPr>
            <a:noAutofit/>
          </a:bodyPr>
          <a:lstStyle/>
          <a:p>
            <a:r>
              <a:rPr lang="fr-FR" sz="2400" b="1" dirty="0"/>
              <a:t>Multiplicité d’audits, colloques, Etats généraux de la justice, etc.</a:t>
            </a:r>
          </a:p>
          <a:p>
            <a:pPr marL="0" indent="0">
              <a:buNone/>
            </a:pPr>
            <a:endParaRPr lang="fr-FR" sz="2400" b="1" dirty="0"/>
          </a:p>
          <a:p>
            <a:r>
              <a:rPr lang="fr-FR" sz="2400" b="1" dirty="0"/>
              <a:t>Maintien de la compétence de la justice militaire pour les crimes internationaux malgré :</a:t>
            </a:r>
          </a:p>
          <a:p>
            <a:pPr lvl="1"/>
            <a:r>
              <a:rPr lang="fr-FR" sz="2400" i="0" dirty="0"/>
              <a:t>Le bilan désastreux des tribunaux militaires</a:t>
            </a:r>
          </a:p>
          <a:p>
            <a:pPr lvl="1"/>
            <a:r>
              <a:rPr lang="fr-FR" sz="2400" i="0" dirty="0"/>
              <a:t>La </a:t>
            </a:r>
            <a:r>
              <a:rPr lang="fr-BE" sz="2400" i="0" dirty="0"/>
              <a:t>loi organique n° 13/011-B du 11 avril 2013 portant organisation, fonctionnement et </a:t>
            </a:r>
            <a:r>
              <a:rPr lang="fr-BE" sz="2400" i="0" dirty="0" err="1"/>
              <a:t>compétence</a:t>
            </a:r>
            <a:r>
              <a:rPr lang="fr-BE" sz="2400" i="0" dirty="0"/>
              <a:t> des juridictions de l’ordre judiciaire, en son article 91,  </a:t>
            </a:r>
            <a:r>
              <a:rPr lang="fr-BE" sz="2400" i="0" dirty="0" err="1"/>
              <a:t>reconnaît</a:t>
            </a:r>
            <a:r>
              <a:rPr lang="fr-BE" sz="2400" i="0" dirty="0"/>
              <a:t> aux  cours d’appel de </a:t>
            </a:r>
            <a:r>
              <a:rPr lang="fr-BE" sz="2400" i="0" dirty="0" err="1"/>
              <a:t>connaître</a:t>
            </a:r>
            <a:r>
              <a:rPr lang="fr-BE" sz="2400" i="0" dirty="0"/>
              <a:t> au premier </a:t>
            </a:r>
            <a:r>
              <a:rPr lang="fr-BE" sz="2400" i="0" dirty="0" err="1"/>
              <a:t>degre</a:t>
            </a:r>
            <a:r>
              <a:rPr lang="fr-BE" sz="2400" i="0" dirty="0"/>
              <a:t>́ : </a:t>
            </a:r>
            <a:r>
              <a:rPr lang="fr-BE" sz="2400" dirty="0"/>
              <a:t>« 1. du crime de </a:t>
            </a:r>
            <a:r>
              <a:rPr lang="fr-BE" sz="2400" dirty="0" err="1"/>
              <a:t>génocide</a:t>
            </a:r>
            <a:r>
              <a:rPr lang="fr-BE" sz="2400" dirty="0"/>
              <a:t>, des crimes de guerre et des crimes contre l’</a:t>
            </a:r>
            <a:r>
              <a:rPr lang="fr-BE" sz="2400" dirty="0" err="1"/>
              <a:t>humanite</a:t>
            </a:r>
            <a:r>
              <a:rPr lang="fr-BE" sz="2400" dirty="0"/>
              <a:t>́ commis par les personnes relevant de leur </a:t>
            </a:r>
            <a:r>
              <a:rPr lang="fr-BE" sz="2400" dirty="0" err="1"/>
              <a:t>compétence</a:t>
            </a:r>
            <a:r>
              <a:rPr lang="fr-BE" sz="2400" dirty="0"/>
              <a:t> et de celle des tribunaux de grande instance </a:t>
            </a:r>
            <a:r>
              <a:rPr lang="fr-BE" sz="2400" i="0" dirty="0"/>
              <a:t>» </a:t>
            </a:r>
          </a:p>
          <a:p>
            <a:pPr lvl="1"/>
            <a:r>
              <a:rPr lang="fr-BE" sz="2400" i="0" dirty="0"/>
              <a:t>Loi nº 15/023 du 31 décembre 2015 modifiant la Loi nº 024-2002 du 18 novembre 2002 portant Code pénal militaire</a:t>
            </a:r>
            <a:endParaRPr lang="fr-FR" sz="2400" i="0" dirty="0"/>
          </a:p>
        </p:txBody>
      </p:sp>
    </p:spTree>
    <p:extLst>
      <p:ext uri="{BB962C8B-B14F-4D97-AF65-F5344CB8AC3E}">
        <p14:creationId xmlns:p14="http://schemas.microsoft.com/office/powerpoint/2010/main" val="12755971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3E8867-F2F1-BF44-A6E5-44780A73126F}"/>
              </a:ext>
            </a:extLst>
          </p:cNvPr>
          <p:cNvSpPr>
            <a:spLocks noGrp="1"/>
          </p:cNvSpPr>
          <p:nvPr>
            <p:ph type="title"/>
          </p:nvPr>
        </p:nvSpPr>
        <p:spPr>
          <a:xfrm>
            <a:off x="1371600" y="176981"/>
            <a:ext cx="9601200" cy="813619"/>
          </a:xfrm>
        </p:spPr>
        <p:txBody>
          <a:bodyPr/>
          <a:lstStyle/>
          <a:p>
            <a:endParaRPr lang="fr-FR" dirty="0"/>
          </a:p>
        </p:txBody>
      </p:sp>
      <p:sp>
        <p:nvSpPr>
          <p:cNvPr id="3" name="Espace réservé du contenu 2">
            <a:extLst>
              <a:ext uri="{FF2B5EF4-FFF2-40B4-BE49-F238E27FC236}">
                <a16:creationId xmlns:a16="http://schemas.microsoft.com/office/drawing/2014/main" id="{5C25F9B9-28DF-F94A-8CD2-A97095820B7D}"/>
              </a:ext>
            </a:extLst>
          </p:cNvPr>
          <p:cNvSpPr>
            <a:spLocks noGrp="1"/>
          </p:cNvSpPr>
          <p:nvPr>
            <p:ph idx="1"/>
          </p:nvPr>
        </p:nvSpPr>
        <p:spPr>
          <a:xfrm>
            <a:off x="1371600" y="1106129"/>
            <a:ext cx="9601200" cy="4761271"/>
          </a:xfrm>
        </p:spPr>
        <p:txBody>
          <a:bodyPr>
            <a:normAutofit lnSpcReduction="10000"/>
          </a:bodyPr>
          <a:lstStyle/>
          <a:p>
            <a:pPr marL="0" indent="0">
              <a:buNone/>
            </a:pPr>
            <a:r>
              <a:rPr lang="fr-BE" sz="2800" b="1" i="1" dirty="0"/>
              <a:t>« Comment construire la paix sur des fosses communes ?</a:t>
            </a:r>
            <a:br>
              <a:rPr lang="fr-BE" sz="2800" b="1" i="1" dirty="0"/>
            </a:br>
            <a:r>
              <a:rPr lang="fr-BE" sz="2800" b="1" i="1" dirty="0"/>
              <a:t>Comment construire la paix sans vérité ni réconciliation ?</a:t>
            </a:r>
            <a:br>
              <a:rPr lang="fr-BE" sz="2800" b="1" i="1" dirty="0"/>
            </a:br>
            <a:r>
              <a:rPr lang="fr-BE" sz="2800" b="1" i="1" dirty="0"/>
              <a:t>Comment construire la paix sans justice ni réparation ?</a:t>
            </a:r>
            <a:br>
              <a:rPr lang="fr-BE" sz="2800" b="1" i="1" dirty="0"/>
            </a:br>
            <a:br>
              <a:rPr lang="fr-BE" sz="2800" b="1" i="1" dirty="0"/>
            </a:br>
            <a:r>
              <a:rPr lang="fr-BE" sz="2800" b="1" i="1" dirty="0"/>
              <a:t>Au moment même où je vous parle, un rapport est en train de moisir dans le tiroir d’un bureau à New York. Il a été rédigé à l’issue d’une enquête professionnelle et rigoureuse sur les crimes de guerre et les violations des droits humains perpétrés au Congo. Cette enquête nomme explicitement des victimes, des lieux, des dates mais élude les auteurs ». </a:t>
            </a:r>
          </a:p>
          <a:p>
            <a:pPr marL="0" indent="0">
              <a:buNone/>
            </a:pPr>
            <a:endParaRPr lang="fr-BE" sz="2400" b="1" dirty="0"/>
          </a:p>
          <a:p>
            <a:pPr marL="0" indent="0">
              <a:buNone/>
            </a:pPr>
            <a:r>
              <a:rPr lang="fr-BE" sz="2400" b="1" dirty="0"/>
              <a:t>Dr. Denis </a:t>
            </a:r>
            <a:r>
              <a:rPr lang="fr-BE" sz="2400" b="1" dirty="0" err="1"/>
              <a:t>Mukwege</a:t>
            </a:r>
            <a:r>
              <a:rPr lang="fr-BE" sz="2400" b="1" dirty="0"/>
              <a:t>, Prix Nobel de la Paix.</a:t>
            </a:r>
            <a:endParaRPr lang="fr-FR" sz="2400" b="1" dirty="0"/>
          </a:p>
        </p:txBody>
      </p:sp>
    </p:spTree>
    <p:extLst>
      <p:ext uri="{BB962C8B-B14F-4D97-AF65-F5344CB8AC3E}">
        <p14:creationId xmlns:p14="http://schemas.microsoft.com/office/powerpoint/2010/main" val="63689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F2FAFC-E0AC-D14D-AB37-9E567F10C93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4513EBA-93AD-CC4B-A55F-6F6CC5975216}"/>
              </a:ext>
            </a:extLst>
          </p:cNvPr>
          <p:cNvSpPr>
            <a:spLocks noGrp="1"/>
          </p:cNvSpPr>
          <p:nvPr>
            <p:ph idx="1"/>
          </p:nvPr>
        </p:nvSpPr>
        <p:spPr>
          <a:xfrm>
            <a:off x="838200" y="139486"/>
            <a:ext cx="11157488" cy="6586778"/>
          </a:xfrm>
        </p:spPr>
        <p:txBody>
          <a:bodyPr>
            <a:normAutofit fontScale="92500"/>
          </a:bodyPr>
          <a:lstStyle/>
          <a:p>
            <a:pPr lvl="0"/>
            <a:r>
              <a:rPr lang="fr-BE" sz="2400" dirty="0"/>
              <a:t>Le </a:t>
            </a:r>
            <a:r>
              <a:rPr lang="fr-BE" sz="2400" b="1" u="sng" dirty="0"/>
              <a:t>8 </a:t>
            </a:r>
            <a:r>
              <a:rPr lang="fr-BE" sz="2400" b="1" u="sng" dirty="0" err="1"/>
              <a:t>décembre</a:t>
            </a:r>
            <a:r>
              <a:rPr lang="fr-BE" sz="2400" b="1" u="sng" dirty="0"/>
              <a:t> 1996</a:t>
            </a:r>
            <a:r>
              <a:rPr lang="fr-BE" sz="2400" dirty="0"/>
              <a:t>, des militaires de </a:t>
            </a:r>
            <a:r>
              <a:rPr lang="fr-BE" sz="2400" dirty="0">
                <a:highlight>
                  <a:srgbClr val="FFFF00"/>
                </a:highlight>
              </a:rPr>
              <a:t>l’AFDL/APR/FAB </a:t>
            </a:r>
            <a:r>
              <a:rPr lang="fr-BE" sz="2400" dirty="0"/>
              <a:t>ont </a:t>
            </a:r>
            <a:r>
              <a:rPr lang="fr-BE" sz="2400" dirty="0">
                <a:highlight>
                  <a:srgbClr val="C0C0C0"/>
                </a:highlight>
              </a:rPr>
              <a:t>tué 13 </a:t>
            </a:r>
            <a:r>
              <a:rPr lang="fr-BE" sz="2400" dirty="0" err="1">
                <a:highlight>
                  <a:srgbClr val="C0C0C0"/>
                </a:highlight>
              </a:rPr>
              <a:t>réfugiés</a:t>
            </a:r>
            <a:r>
              <a:rPr lang="fr-BE" sz="2400" dirty="0">
                <a:highlight>
                  <a:srgbClr val="C0C0C0"/>
                </a:highlight>
              </a:rPr>
              <a:t> de sexe masculin </a:t>
            </a:r>
            <a:r>
              <a:rPr lang="fr-BE" sz="2400" dirty="0"/>
              <a:t>dans le village de </a:t>
            </a:r>
            <a:r>
              <a:rPr lang="fr-BE" sz="2400" dirty="0" err="1"/>
              <a:t>Rukogero</a:t>
            </a:r>
            <a:r>
              <a:rPr lang="fr-BE" sz="2400" dirty="0"/>
              <a:t> situé à 9 </a:t>
            </a:r>
            <a:r>
              <a:rPr lang="fr-BE" sz="2400" dirty="0" err="1"/>
              <a:t>kilomètres</a:t>
            </a:r>
            <a:r>
              <a:rPr lang="fr-BE" sz="2400" dirty="0"/>
              <a:t> de </a:t>
            </a:r>
            <a:r>
              <a:rPr lang="fr-BE" sz="2400" dirty="0" err="1"/>
              <a:t>Sange</a:t>
            </a:r>
            <a:r>
              <a:rPr lang="fr-BE" sz="2400" dirty="0"/>
              <a:t> dans le territoire d’</a:t>
            </a:r>
            <a:r>
              <a:rPr lang="fr-BE" sz="2400" dirty="0" err="1"/>
              <a:t>Uvira</a:t>
            </a:r>
            <a:r>
              <a:rPr lang="fr-BE" sz="2400" dirty="0"/>
              <a:t>. Les victimes faisaient partie d’un groupe de 200 à 300 </a:t>
            </a:r>
            <a:r>
              <a:rPr lang="fr-BE" sz="2400" dirty="0" err="1"/>
              <a:t>réfugiés</a:t>
            </a:r>
            <a:r>
              <a:rPr lang="fr-BE" sz="2400" dirty="0"/>
              <a:t> qui avaient fui le camp de </a:t>
            </a:r>
            <a:r>
              <a:rPr lang="fr-BE" sz="2400" dirty="0" err="1"/>
              <a:t>Kibogoye</a:t>
            </a:r>
            <a:r>
              <a:rPr lang="fr-BE" sz="2400" dirty="0"/>
              <a:t>. Une fois </a:t>
            </a:r>
            <a:r>
              <a:rPr lang="fr-BE" sz="2400" dirty="0" err="1"/>
              <a:t>arrêtés</a:t>
            </a:r>
            <a:r>
              <a:rPr lang="fr-BE" sz="2400" dirty="0"/>
              <a:t>, les </a:t>
            </a:r>
            <a:r>
              <a:rPr lang="fr-BE" sz="2400" dirty="0" err="1"/>
              <a:t>réfugiés</a:t>
            </a:r>
            <a:r>
              <a:rPr lang="fr-BE" sz="2400" dirty="0"/>
              <a:t> ont </a:t>
            </a:r>
            <a:r>
              <a:rPr lang="fr-BE" sz="2400" dirty="0" err="1"/>
              <a:t>éte</a:t>
            </a:r>
            <a:r>
              <a:rPr lang="fr-BE" sz="2400" dirty="0"/>
              <a:t>́ </a:t>
            </a:r>
            <a:r>
              <a:rPr lang="fr-BE" sz="2400" dirty="0" err="1"/>
              <a:t>enfermés</a:t>
            </a:r>
            <a:r>
              <a:rPr lang="fr-BE" sz="2400" dirty="0"/>
              <a:t> dans l’</a:t>
            </a:r>
            <a:r>
              <a:rPr lang="fr-BE" sz="2400" dirty="0" err="1"/>
              <a:t>église</a:t>
            </a:r>
            <a:r>
              <a:rPr lang="fr-BE" sz="2400" dirty="0"/>
              <a:t> de la 8e CEPZA. Les militaires ont laissé partir les femmes et les filles mais ont tué les hommes et les </a:t>
            </a:r>
            <a:r>
              <a:rPr lang="fr-BE" sz="2400" dirty="0" err="1"/>
              <a:t>garçons</a:t>
            </a:r>
            <a:r>
              <a:rPr lang="fr-BE" sz="2400" dirty="0"/>
              <a:t>. Les cadavres des victimes ont </a:t>
            </a:r>
            <a:r>
              <a:rPr lang="fr-BE" sz="2400" dirty="0" err="1"/>
              <a:t>éte</a:t>
            </a:r>
            <a:r>
              <a:rPr lang="fr-BE" sz="2400" dirty="0"/>
              <a:t>́ </a:t>
            </a:r>
            <a:r>
              <a:rPr lang="fr-BE" sz="2400" dirty="0" err="1"/>
              <a:t>jetés</a:t>
            </a:r>
            <a:r>
              <a:rPr lang="fr-BE" sz="2400" dirty="0"/>
              <a:t> dans les latrines à </a:t>
            </a:r>
            <a:r>
              <a:rPr lang="fr-BE" sz="2400" dirty="0" err="1"/>
              <a:t>côte</a:t>
            </a:r>
            <a:r>
              <a:rPr lang="fr-BE" sz="2400" dirty="0"/>
              <a:t>́ de l’</a:t>
            </a:r>
            <a:r>
              <a:rPr lang="fr-BE" sz="2400" dirty="0" err="1"/>
              <a:t>église</a:t>
            </a:r>
            <a:r>
              <a:rPr lang="fr-BE" sz="2400" dirty="0"/>
              <a:t>. </a:t>
            </a:r>
          </a:p>
          <a:p>
            <a:pPr lvl="0"/>
            <a:r>
              <a:rPr lang="fr-BE" sz="2400" dirty="0"/>
              <a:t>Le </a:t>
            </a:r>
            <a:r>
              <a:rPr lang="fr-BE" sz="2400" b="1" u="sng" dirty="0"/>
              <a:t>9 </a:t>
            </a:r>
            <a:r>
              <a:rPr lang="fr-BE" sz="2400" b="1" u="sng" dirty="0" err="1"/>
              <a:t>décembre</a:t>
            </a:r>
            <a:r>
              <a:rPr lang="fr-BE" sz="2400" b="1" u="sng" dirty="0"/>
              <a:t> 1996</a:t>
            </a:r>
            <a:r>
              <a:rPr lang="fr-BE" sz="2400" dirty="0"/>
              <a:t>, des </a:t>
            </a:r>
            <a:r>
              <a:rPr lang="fr-BE" sz="2400" dirty="0" err="1"/>
              <a:t>éléments</a:t>
            </a:r>
            <a:r>
              <a:rPr lang="fr-BE" sz="2400" dirty="0"/>
              <a:t> de </a:t>
            </a:r>
            <a:r>
              <a:rPr lang="fr-BE" sz="2400" dirty="0">
                <a:highlight>
                  <a:srgbClr val="FFFF00"/>
                </a:highlight>
              </a:rPr>
              <a:t>l'AFDL/APR </a:t>
            </a:r>
            <a:r>
              <a:rPr lang="fr-BE" sz="2400" dirty="0"/>
              <a:t>ont </a:t>
            </a:r>
            <a:r>
              <a:rPr lang="fr-BE" sz="2400" dirty="0">
                <a:highlight>
                  <a:srgbClr val="C0C0C0"/>
                </a:highlight>
              </a:rPr>
              <a:t>tué environ 280 civils </a:t>
            </a:r>
            <a:r>
              <a:rPr lang="fr-BE" sz="2400" dirty="0"/>
              <a:t>dans le village de </a:t>
            </a:r>
            <a:r>
              <a:rPr lang="fr-BE" sz="2400" dirty="0" err="1"/>
              <a:t>Katoyi</a:t>
            </a:r>
            <a:r>
              <a:rPr lang="fr-BE" sz="2400" dirty="0"/>
              <a:t>, au sud-ouest du territoire de </a:t>
            </a:r>
            <a:r>
              <a:rPr lang="fr-BE" sz="2400" dirty="0" err="1"/>
              <a:t>Masisi</a:t>
            </a:r>
            <a:r>
              <a:rPr lang="fr-BE" sz="2400" dirty="0"/>
              <a:t>. À leur </a:t>
            </a:r>
            <a:r>
              <a:rPr lang="fr-BE" sz="2400" dirty="0" err="1"/>
              <a:t>arrivée</a:t>
            </a:r>
            <a:r>
              <a:rPr lang="fr-BE" sz="2400" dirty="0"/>
              <a:t>, les militaires ont demandé au chef coutumier d'organiser une </a:t>
            </a:r>
            <a:r>
              <a:rPr lang="fr-BE" sz="2400" dirty="0" err="1"/>
              <a:t>réunion</a:t>
            </a:r>
            <a:r>
              <a:rPr lang="fr-BE" sz="2400" dirty="0"/>
              <a:t> avec la population. Ils ont ensuite encerclé les civils </a:t>
            </a:r>
            <a:r>
              <a:rPr lang="fr-BE" sz="2400" dirty="0" err="1"/>
              <a:t>rassemblés</a:t>
            </a:r>
            <a:r>
              <a:rPr lang="fr-BE" sz="2400" dirty="0"/>
              <a:t> au centre du village et les ont </a:t>
            </a:r>
            <a:r>
              <a:rPr lang="fr-BE" sz="2400" dirty="0" err="1"/>
              <a:t>ligotés</a:t>
            </a:r>
            <a:r>
              <a:rPr lang="fr-BE" sz="2400" dirty="0"/>
              <a:t> avant de les tuer à l’arme blanche ou à coups de petite hache. Ceux qui ont tenté de s’enfuir ont </a:t>
            </a:r>
            <a:r>
              <a:rPr lang="fr-BE" sz="2400" dirty="0" err="1"/>
              <a:t>éte</a:t>
            </a:r>
            <a:r>
              <a:rPr lang="fr-BE" sz="2400" dirty="0"/>
              <a:t>́ </a:t>
            </a:r>
            <a:r>
              <a:rPr lang="fr-BE" sz="2400" dirty="0" err="1"/>
              <a:t>tués</a:t>
            </a:r>
            <a:r>
              <a:rPr lang="fr-BE" sz="2400" dirty="0"/>
              <a:t> par balle. Un grand nombre de femmes et d’enfants ainsi que des </a:t>
            </a:r>
            <a:r>
              <a:rPr lang="fr-BE" sz="2400" dirty="0" err="1"/>
              <a:t>réfugiés</a:t>
            </a:r>
            <a:r>
              <a:rPr lang="fr-BE" sz="2400" dirty="0"/>
              <a:t> rwandais figuraient au rang des victimes. </a:t>
            </a:r>
          </a:p>
          <a:p>
            <a:pPr lvl="0"/>
            <a:r>
              <a:rPr lang="fr-BE" sz="2400" dirty="0"/>
              <a:t>Au cours de la semaine du </a:t>
            </a:r>
            <a:r>
              <a:rPr lang="fr-BE" sz="2400" b="1" u="sng" dirty="0"/>
              <a:t>9 </a:t>
            </a:r>
            <a:r>
              <a:rPr lang="fr-BE" sz="2400" b="1" u="sng" dirty="0" err="1"/>
              <a:t>décembre</a:t>
            </a:r>
            <a:r>
              <a:rPr lang="fr-BE" sz="2400" b="1" u="sng" dirty="0"/>
              <a:t> 1996</a:t>
            </a:r>
            <a:r>
              <a:rPr lang="fr-BE" sz="2400" dirty="0"/>
              <a:t>, des militaires de </a:t>
            </a:r>
            <a:r>
              <a:rPr lang="fr-BE" sz="2400" dirty="0">
                <a:highlight>
                  <a:srgbClr val="FFFF00"/>
                </a:highlight>
              </a:rPr>
              <a:t>l’AFDL/APR </a:t>
            </a:r>
            <a:r>
              <a:rPr lang="fr-BE" sz="2400" dirty="0"/>
              <a:t>ont </a:t>
            </a:r>
            <a:r>
              <a:rPr lang="fr-BE" sz="2400" dirty="0">
                <a:highlight>
                  <a:srgbClr val="C0C0C0"/>
                </a:highlight>
              </a:rPr>
              <a:t>tué plusieurs centaines de </a:t>
            </a:r>
            <a:r>
              <a:rPr lang="fr-BE" sz="2400" dirty="0" err="1">
                <a:highlight>
                  <a:srgbClr val="C0C0C0"/>
                </a:highlight>
              </a:rPr>
              <a:t>réfugiés</a:t>
            </a:r>
            <a:r>
              <a:rPr lang="fr-BE" sz="2400" dirty="0">
                <a:highlight>
                  <a:srgbClr val="C0C0C0"/>
                </a:highlight>
              </a:rPr>
              <a:t> rwandais </a:t>
            </a:r>
            <a:r>
              <a:rPr lang="fr-BE" sz="2400" dirty="0"/>
              <a:t>dans le camp de fortune </a:t>
            </a:r>
            <a:r>
              <a:rPr lang="fr-BE" sz="2400" dirty="0" err="1"/>
              <a:t>crée</a:t>
            </a:r>
            <a:r>
              <a:rPr lang="fr-BE" sz="2400" dirty="0"/>
              <a:t>́ au niveau du village de </a:t>
            </a:r>
            <a:r>
              <a:rPr lang="fr-BE" sz="2400" dirty="0" err="1"/>
              <a:t>Mbeshe</a:t>
            </a:r>
            <a:r>
              <a:rPr lang="fr-BE" sz="2400" dirty="0"/>
              <a:t> </a:t>
            </a:r>
            <a:r>
              <a:rPr lang="fr-BE" sz="2400" dirty="0" err="1"/>
              <a:t>Mbeshe</a:t>
            </a:r>
            <a:r>
              <a:rPr lang="fr-BE" sz="2400" dirty="0"/>
              <a:t> dans la </a:t>
            </a:r>
            <a:r>
              <a:rPr lang="fr-BE" sz="2400" dirty="0" err="1"/>
              <a:t>collectivite</a:t>
            </a:r>
            <a:r>
              <a:rPr lang="fr-BE" sz="2400" dirty="0"/>
              <a:t>́ de </a:t>
            </a:r>
            <a:r>
              <a:rPr lang="fr-BE" sz="2400" dirty="0" err="1"/>
              <a:t>Katoyi</a:t>
            </a:r>
            <a:r>
              <a:rPr lang="fr-BE" sz="2400" dirty="0"/>
              <a:t>. </a:t>
            </a:r>
            <a:r>
              <a:rPr lang="fr-BE" sz="2400" dirty="0" err="1"/>
              <a:t>Après</a:t>
            </a:r>
            <a:r>
              <a:rPr lang="fr-BE" sz="2400" dirty="0"/>
              <a:t> avoir encerclé le camp vers 5 heures du matin, les militaires de l'AFDL/APR ont ouvert le feu de </a:t>
            </a:r>
            <a:r>
              <a:rPr lang="fr-BE" sz="2400" dirty="0" err="1"/>
              <a:t>manière</a:t>
            </a:r>
            <a:r>
              <a:rPr lang="fr-BE" sz="2400" dirty="0"/>
              <a:t> </a:t>
            </a:r>
            <a:r>
              <a:rPr lang="fr-BE" sz="2400" dirty="0" err="1"/>
              <a:t>indiscriminée</a:t>
            </a:r>
            <a:r>
              <a:rPr lang="fr-BE" sz="2400" dirty="0"/>
              <a:t> sur ses occupants, tuant un nombre </a:t>
            </a:r>
            <a:r>
              <a:rPr lang="fr-BE" sz="2400" dirty="0" err="1"/>
              <a:t>indétermine</a:t>
            </a:r>
            <a:r>
              <a:rPr lang="fr-BE" sz="2400" dirty="0"/>
              <a:t>́ de </a:t>
            </a:r>
            <a:r>
              <a:rPr lang="fr-BE" sz="2400" dirty="0" err="1"/>
              <a:t>réfugiés</a:t>
            </a:r>
            <a:r>
              <a:rPr lang="fr-BE" sz="2400" dirty="0"/>
              <a:t>. Selon une source, des </a:t>
            </a:r>
            <a:r>
              <a:rPr lang="fr-BE" sz="2400" dirty="0" err="1"/>
              <a:t>déplacés</a:t>
            </a:r>
            <a:r>
              <a:rPr lang="fr-BE" sz="2400" dirty="0"/>
              <a:t> internes </a:t>
            </a:r>
            <a:r>
              <a:rPr lang="fr-BE" sz="2400" dirty="0" err="1"/>
              <a:t>zaïrois</a:t>
            </a:r>
            <a:r>
              <a:rPr lang="fr-BE" sz="2400" dirty="0"/>
              <a:t> se trouvant dans le camp ont </a:t>
            </a:r>
            <a:r>
              <a:rPr lang="fr-BE" sz="2400" dirty="0" err="1"/>
              <a:t>également</a:t>
            </a:r>
            <a:r>
              <a:rPr lang="fr-BE" sz="2400" dirty="0"/>
              <a:t> </a:t>
            </a:r>
            <a:r>
              <a:rPr lang="fr-BE" sz="2400" dirty="0" err="1"/>
              <a:t>éte</a:t>
            </a:r>
            <a:r>
              <a:rPr lang="fr-BE" sz="2400" dirty="0"/>
              <a:t>́ </a:t>
            </a:r>
            <a:r>
              <a:rPr lang="fr-BE" sz="2400" dirty="0" err="1"/>
              <a:t>tués</a:t>
            </a:r>
            <a:r>
              <a:rPr lang="fr-BE" sz="2400" dirty="0"/>
              <a:t>. </a:t>
            </a:r>
          </a:p>
        </p:txBody>
      </p:sp>
    </p:spTree>
    <p:extLst>
      <p:ext uri="{BB962C8B-B14F-4D97-AF65-F5344CB8AC3E}">
        <p14:creationId xmlns:p14="http://schemas.microsoft.com/office/powerpoint/2010/main" val="75536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E3481B-9DBC-4044-9846-391E3B24C470}"/>
              </a:ext>
            </a:extLst>
          </p:cNvPr>
          <p:cNvSpPr>
            <a:spLocks noGrp="1"/>
          </p:cNvSpPr>
          <p:nvPr>
            <p:ph type="title"/>
          </p:nvPr>
        </p:nvSpPr>
        <p:spPr>
          <a:xfrm>
            <a:off x="1371600" y="464949"/>
            <a:ext cx="9601200" cy="743919"/>
          </a:xfrm>
        </p:spPr>
        <p:txBody>
          <a:bodyPr>
            <a:normAutofit/>
          </a:bodyPr>
          <a:lstStyle/>
          <a:p>
            <a:endParaRPr lang="fr-FR" dirty="0"/>
          </a:p>
        </p:txBody>
      </p:sp>
      <p:sp>
        <p:nvSpPr>
          <p:cNvPr id="3" name="Espace réservé du contenu 2">
            <a:extLst>
              <a:ext uri="{FF2B5EF4-FFF2-40B4-BE49-F238E27FC236}">
                <a16:creationId xmlns:a16="http://schemas.microsoft.com/office/drawing/2014/main" id="{D72EAF59-7138-1E4F-B292-8F1492ED2E3A}"/>
              </a:ext>
            </a:extLst>
          </p:cNvPr>
          <p:cNvSpPr>
            <a:spLocks noGrp="1"/>
          </p:cNvSpPr>
          <p:nvPr>
            <p:ph idx="1"/>
          </p:nvPr>
        </p:nvSpPr>
        <p:spPr>
          <a:xfrm>
            <a:off x="1371600" y="976393"/>
            <a:ext cx="10305738" cy="5881607"/>
          </a:xfrm>
        </p:spPr>
        <p:txBody>
          <a:bodyPr>
            <a:normAutofit/>
          </a:bodyPr>
          <a:lstStyle/>
          <a:p>
            <a:pPr lvl="0"/>
            <a:r>
              <a:rPr lang="fr-BE" sz="2400" dirty="0"/>
              <a:t> À partir du </a:t>
            </a:r>
            <a:r>
              <a:rPr lang="fr-BE" sz="2400" u="sng" dirty="0"/>
              <a:t>9 </a:t>
            </a:r>
            <a:r>
              <a:rPr lang="fr-BE" sz="2400" u="sng" dirty="0" err="1"/>
              <a:t>décembre</a:t>
            </a:r>
            <a:r>
              <a:rPr lang="fr-BE" sz="2400" u="sng" dirty="0"/>
              <a:t> 1996</a:t>
            </a:r>
            <a:r>
              <a:rPr lang="fr-BE" sz="2400" dirty="0"/>
              <a:t>, des militaires de </a:t>
            </a:r>
            <a:r>
              <a:rPr lang="fr-BE" sz="2400" dirty="0">
                <a:highlight>
                  <a:srgbClr val="FFFF00"/>
                </a:highlight>
              </a:rPr>
              <a:t>l’AFDL/APR </a:t>
            </a:r>
            <a:r>
              <a:rPr lang="fr-BE" sz="2400" dirty="0"/>
              <a:t>ont </a:t>
            </a:r>
            <a:r>
              <a:rPr lang="fr-BE" sz="2400" dirty="0">
                <a:highlight>
                  <a:srgbClr val="C0C0C0"/>
                </a:highlight>
              </a:rPr>
              <a:t>tué par balles plusieurs centaines de </a:t>
            </a:r>
            <a:r>
              <a:rPr lang="fr-BE" sz="2400" dirty="0" err="1">
                <a:highlight>
                  <a:srgbClr val="C0C0C0"/>
                </a:highlight>
              </a:rPr>
              <a:t>réfugiés</a:t>
            </a:r>
            <a:r>
              <a:rPr lang="fr-BE" sz="2400" dirty="0"/>
              <a:t>, parmi lesquels un grand nombre de femmes et d’enfants au niveau du pont de </a:t>
            </a:r>
            <a:r>
              <a:rPr lang="fr-BE" sz="2400" dirty="0" err="1"/>
              <a:t>Hombo</a:t>
            </a:r>
            <a:r>
              <a:rPr lang="fr-BE" sz="2400" dirty="0"/>
              <a:t>. Au cours des jours suivants, ils ont </a:t>
            </a:r>
            <a:r>
              <a:rPr lang="fr-BE" sz="2400" dirty="0" err="1"/>
              <a:t>brûle</a:t>
            </a:r>
            <a:r>
              <a:rPr lang="fr-BE" sz="2400" dirty="0"/>
              <a:t>́ vifs un nombre </a:t>
            </a:r>
            <a:r>
              <a:rPr lang="fr-BE" sz="2400" dirty="0" err="1"/>
              <a:t>indétermine</a:t>
            </a:r>
            <a:r>
              <a:rPr lang="fr-BE" sz="2400" dirty="0"/>
              <a:t>́ de </a:t>
            </a:r>
            <a:r>
              <a:rPr lang="fr-BE" sz="2400" dirty="0" err="1"/>
              <a:t>réfugiés</a:t>
            </a:r>
            <a:r>
              <a:rPr lang="fr-BE" sz="2400" dirty="0"/>
              <a:t> au bord de la route au niveau de la </a:t>
            </a:r>
            <a:r>
              <a:rPr lang="fr-BE" sz="2400" dirty="0" err="1"/>
              <a:t>localite</a:t>
            </a:r>
            <a:r>
              <a:rPr lang="fr-BE" sz="2400" dirty="0"/>
              <a:t>́ de Kampala, </a:t>
            </a:r>
            <a:r>
              <a:rPr lang="fr-BE" sz="2400" dirty="0" err="1"/>
              <a:t>située</a:t>
            </a:r>
            <a:r>
              <a:rPr lang="fr-BE" sz="2400" dirty="0"/>
              <a:t> à quelques </a:t>
            </a:r>
            <a:r>
              <a:rPr lang="fr-BE" sz="2400" dirty="0" err="1"/>
              <a:t>kilomètres</a:t>
            </a:r>
            <a:r>
              <a:rPr lang="fr-BE" sz="2400" dirty="0"/>
              <a:t> de </a:t>
            </a:r>
            <a:r>
              <a:rPr lang="fr-BE" sz="2400" dirty="0" err="1"/>
              <a:t>Hombo</a:t>
            </a:r>
            <a:r>
              <a:rPr lang="fr-BE" sz="2400" dirty="0"/>
              <a:t>. Avant d’</a:t>
            </a:r>
            <a:r>
              <a:rPr lang="fr-BE" sz="2400" dirty="0" err="1"/>
              <a:t>être</a:t>
            </a:r>
            <a:r>
              <a:rPr lang="fr-BE" sz="2400" dirty="0"/>
              <a:t> </a:t>
            </a:r>
            <a:r>
              <a:rPr lang="fr-BE" sz="2400" dirty="0" err="1"/>
              <a:t>tuées</a:t>
            </a:r>
            <a:r>
              <a:rPr lang="fr-BE" sz="2400" dirty="0"/>
              <a:t>, de nombreuses femmes ont </a:t>
            </a:r>
            <a:r>
              <a:rPr lang="fr-BE" sz="2400" dirty="0" err="1"/>
              <a:t>éte</a:t>
            </a:r>
            <a:r>
              <a:rPr lang="fr-BE" sz="2400" dirty="0"/>
              <a:t>́ </a:t>
            </a:r>
            <a:r>
              <a:rPr lang="fr-BE" sz="2400" dirty="0" err="1"/>
              <a:t>violées</a:t>
            </a:r>
            <a:r>
              <a:rPr lang="fr-BE" sz="2400" dirty="0"/>
              <a:t> par les militaires. Avant de les tuer, les militaires avaient demandé aux victimes de se regrouper en vue de leur rapatriement au Rwanda. </a:t>
            </a:r>
          </a:p>
          <a:p>
            <a:pPr lvl="0"/>
            <a:r>
              <a:rPr lang="fr-BE" sz="2400" dirty="0"/>
              <a:t> Vers le </a:t>
            </a:r>
            <a:r>
              <a:rPr lang="fr-BE" sz="2400" u="sng" dirty="0"/>
              <a:t>9 </a:t>
            </a:r>
            <a:r>
              <a:rPr lang="fr-BE" sz="2400" u="sng" dirty="0" err="1"/>
              <a:t>décembre</a:t>
            </a:r>
            <a:r>
              <a:rPr lang="fr-BE" sz="2400" dirty="0"/>
              <a:t>, des militaires de </a:t>
            </a:r>
            <a:r>
              <a:rPr lang="fr-BE" sz="2400" dirty="0">
                <a:highlight>
                  <a:srgbClr val="FFFF00"/>
                </a:highlight>
              </a:rPr>
              <a:t>l'AFDL/APR </a:t>
            </a:r>
            <a:r>
              <a:rPr lang="fr-BE" sz="2400" dirty="0"/>
              <a:t>ont intercepté et </a:t>
            </a:r>
            <a:r>
              <a:rPr lang="fr-BE" sz="2400" dirty="0" err="1">
                <a:highlight>
                  <a:srgbClr val="C0C0C0"/>
                </a:highlight>
              </a:rPr>
              <a:t>exécute</a:t>
            </a:r>
            <a:r>
              <a:rPr lang="fr-BE" sz="2400" dirty="0">
                <a:highlight>
                  <a:srgbClr val="C0C0C0"/>
                </a:highlight>
              </a:rPr>
              <a:t>́ plusieurs centaines de </a:t>
            </a:r>
            <a:r>
              <a:rPr lang="fr-BE" sz="2400" dirty="0" err="1">
                <a:highlight>
                  <a:srgbClr val="C0C0C0"/>
                </a:highlight>
              </a:rPr>
              <a:t>réfugiés</a:t>
            </a:r>
            <a:r>
              <a:rPr lang="fr-BE" sz="2400" dirty="0">
                <a:highlight>
                  <a:srgbClr val="C0C0C0"/>
                </a:highlight>
              </a:rPr>
              <a:t> rwandais </a:t>
            </a:r>
            <a:r>
              <a:rPr lang="fr-BE" sz="2400" dirty="0"/>
              <a:t>dans les environs du village de </a:t>
            </a:r>
            <a:r>
              <a:rPr lang="fr-BE" sz="2400" dirty="0" err="1"/>
              <a:t>Chambucha</a:t>
            </a:r>
            <a:r>
              <a:rPr lang="fr-BE" sz="2400" dirty="0"/>
              <a:t>, situé à 4 </a:t>
            </a:r>
            <a:r>
              <a:rPr lang="fr-BE" sz="2400" dirty="0" err="1"/>
              <a:t>kilomètres</a:t>
            </a:r>
            <a:r>
              <a:rPr lang="fr-BE" sz="2400" dirty="0"/>
              <a:t> de </a:t>
            </a:r>
            <a:r>
              <a:rPr lang="fr-BE" sz="2400" dirty="0" err="1"/>
              <a:t>Hombo</a:t>
            </a:r>
            <a:r>
              <a:rPr lang="fr-BE" sz="2400" dirty="0"/>
              <a:t>. Les victimes, parmi lesquelles se trouvaient un grand nombre de femmes et d’enfants ont </a:t>
            </a:r>
            <a:r>
              <a:rPr lang="fr-BE" sz="2400" dirty="0" err="1"/>
              <a:t>éte</a:t>
            </a:r>
            <a:r>
              <a:rPr lang="fr-BE" sz="2400" dirty="0"/>
              <a:t>́ </a:t>
            </a:r>
            <a:r>
              <a:rPr lang="fr-BE" sz="2400" dirty="0" err="1"/>
              <a:t>tuées</a:t>
            </a:r>
            <a:r>
              <a:rPr lang="fr-BE" sz="2400" dirty="0"/>
              <a:t> par balles ou à coups de marteau et de houe sur la </a:t>
            </a:r>
            <a:r>
              <a:rPr lang="fr-BE" sz="2400" dirty="0" err="1"/>
              <a:t>tête</a:t>
            </a:r>
            <a:r>
              <a:rPr lang="fr-BE" sz="2400" dirty="0"/>
              <a:t> </a:t>
            </a:r>
            <a:r>
              <a:rPr lang="fr-BE" sz="2400" dirty="0" err="1"/>
              <a:t>près</a:t>
            </a:r>
            <a:r>
              <a:rPr lang="fr-BE" sz="2400" dirty="0"/>
              <a:t> d'un pont au-dessus de la </a:t>
            </a:r>
            <a:r>
              <a:rPr lang="fr-BE" sz="2400" dirty="0" err="1"/>
              <a:t>rivière</a:t>
            </a:r>
            <a:r>
              <a:rPr lang="fr-BE" sz="2400" dirty="0"/>
              <a:t> </a:t>
            </a:r>
            <a:r>
              <a:rPr lang="fr-BE" sz="2400" dirty="0" err="1"/>
              <a:t>Lowa</a:t>
            </a:r>
            <a:r>
              <a:rPr lang="fr-BE" sz="2400" dirty="0"/>
              <a:t>. Avant de les tuer, les militaires de l’AFDL/APR avaient promis aux </a:t>
            </a:r>
            <a:r>
              <a:rPr lang="fr-BE" sz="2400" dirty="0" err="1"/>
              <a:t>réfugiés</a:t>
            </a:r>
            <a:r>
              <a:rPr lang="fr-BE" sz="2400" dirty="0"/>
              <a:t> de les rapatrier au Rwanda avec l’aide du HCR. La plupart des corps ont ensuite </a:t>
            </a:r>
            <a:r>
              <a:rPr lang="fr-BE" sz="2400" dirty="0" err="1"/>
              <a:t>éte</a:t>
            </a:r>
            <a:r>
              <a:rPr lang="fr-BE" sz="2400" dirty="0"/>
              <a:t>́ </a:t>
            </a:r>
            <a:r>
              <a:rPr lang="fr-BE" sz="2400" dirty="0" err="1"/>
              <a:t>jetés</a:t>
            </a:r>
            <a:r>
              <a:rPr lang="fr-BE" sz="2400" dirty="0"/>
              <a:t> dans la </a:t>
            </a:r>
            <a:r>
              <a:rPr lang="fr-BE" sz="2400" dirty="0" err="1"/>
              <a:t>rivière</a:t>
            </a:r>
            <a:r>
              <a:rPr lang="fr-BE" sz="2400" dirty="0"/>
              <a:t> </a:t>
            </a:r>
            <a:r>
              <a:rPr lang="fr-BE" sz="2400" dirty="0" err="1"/>
              <a:t>Lowa</a:t>
            </a:r>
            <a:r>
              <a:rPr lang="fr-BE" sz="2400" dirty="0"/>
              <a:t>.  </a:t>
            </a:r>
            <a:endParaRPr lang="fr-FR" sz="2400" dirty="0"/>
          </a:p>
          <a:p>
            <a:endParaRPr lang="fr-FR" dirty="0"/>
          </a:p>
        </p:txBody>
      </p:sp>
    </p:spTree>
    <p:extLst>
      <p:ext uri="{BB962C8B-B14F-4D97-AF65-F5344CB8AC3E}">
        <p14:creationId xmlns:p14="http://schemas.microsoft.com/office/powerpoint/2010/main" val="83233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4EAFB9-76BA-7A43-950E-C01E506462E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8E46257-F6DD-7E45-A356-CB4BC808E645}"/>
              </a:ext>
            </a:extLst>
          </p:cNvPr>
          <p:cNvSpPr>
            <a:spLocks noGrp="1"/>
          </p:cNvSpPr>
          <p:nvPr>
            <p:ph idx="1"/>
          </p:nvPr>
        </p:nvSpPr>
        <p:spPr>
          <a:xfrm>
            <a:off x="1371600" y="940526"/>
            <a:ext cx="9601200" cy="4926874"/>
          </a:xfrm>
        </p:spPr>
        <p:txBody>
          <a:bodyPr>
            <a:normAutofit/>
          </a:bodyPr>
          <a:lstStyle/>
          <a:p>
            <a:pPr lvl="0"/>
            <a:endParaRPr lang="fr-BE" dirty="0"/>
          </a:p>
          <a:p>
            <a:pPr lvl="0"/>
            <a:r>
              <a:rPr lang="fr-BE" sz="2400" dirty="0"/>
              <a:t>Le </a:t>
            </a:r>
            <a:r>
              <a:rPr lang="fr-BE" sz="2400" u="sng" dirty="0"/>
              <a:t>1</a:t>
            </a:r>
            <a:r>
              <a:rPr lang="fr-BE" sz="2400" b="1" u="sng" dirty="0"/>
              <a:t>2 </a:t>
            </a:r>
            <a:r>
              <a:rPr lang="fr-BE" sz="2400" b="1" u="sng" dirty="0" err="1"/>
              <a:t>décembre</a:t>
            </a:r>
            <a:r>
              <a:rPr lang="fr-BE" sz="2400" b="1" u="sng" dirty="0"/>
              <a:t> 1996</a:t>
            </a:r>
            <a:r>
              <a:rPr lang="fr-BE" sz="2400" dirty="0"/>
              <a:t>, des </a:t>
            </a:r>
            <a:r>
              <a:rPr lang="fr-BE" sz="2400" dirty="0" err="1"/>
              <a:t>éléments</a:t>
            </a:r>
            <a:r>
              <a:rPr lang="fr-BE" sz="2400" dirty="0"/>
              <a:t> de </a:t>
            </a:r>
            <a:r>
              <a:rPr lang="fr-BE" sz="2400" dirty="0">
                <a:highlight>
                  <a:srgbClr val="FFFF00"/>
                </a:highlight>
              </a:rPr>
              <a:t>l’AFDL/APR/FAB </a:t>
            </a:r>
            <a:r>
              <a:rPr lang="fr-BE" sz="2400" dirty="0"/>
              <a:t>ont </a:t>
            </a:r>
            <a:r>
              <a:rPr lang="fr-BE" sz="2400" dirty="0">
                <a:highlight>
                  <a:srgbClr val="C0C0C0"/>
                </a:highlight>
              </a:rPr>
              <a:t>tué quinze civils </a:t>
            </a:r>
            <a:r>
              <a:rPr lang="fr-BE" sz="2400" dirty="0"/>
              <a:t>dans le village de </a:t>
            </a:r>
            <a:r>
              <a:rPr lang="fr-BE" sz="2400" dirty="0" err="1"/>
              <a:t>Ruzia</a:t>
            </a:r>
            <a:r>
              <a:rPr lang="fr-BE" sz="2400" dirty="0"/>
              <a:t>, parmi lesquels des </a:t>
            </a:r>
            <a:r>
              <a:rPr lang="fr-BE" sz="2400" dirty="0" err="1"/>
              <a:t>réfugiés</a:t>
            </a:r>
            <a:r>
              <a:rPr lang="fr-BE" sz="2400" dirty="0"/>
              <a:t> qui avaient fui le camp de </a:t>
            </a:r>
            <a:r>
              <a:rPr lang="fr-BE" sz="2400" dirty="0" err="1"/>
              <a:t>Luberizi</a:t>
            </a:r>
            <a:r>
              <a:rPr lang="fr-BE" sz="2400" dirty="0"/>
              <a:t>/</a:t>
            </a:r>
            <a:r>
              <a:rPr lang="fr-BE" sz="2400" dirty="0" err="1"/>
              <a:t>Mutarule</a:t>
            </a:r>
            <a:r>
              <a:rPr lang="fr-BE" sz="2400" dirty="0"/>
              <a:t> ainsi que des civils </a:t>
            </a:r>
            <a:r>
              <a:rPr lang="fr-BE" sz="2400" dirty="0" err="1"/>
              <a:t>zaïrois</a:t>
            </a:r>
            <a:r>
              <a:rPr lang="fr-BE" sz="2400" dirty="0"/>
              <a:t>. Les victimes ont </a:t>
            </a:r>
            <a:r>
              <a:rPr lang="fr-BE" sz="2400" dirty="0" err="1"/>
              <a:t>éte</a:t>
            </a:r>
            <a:r>
              <a:rPr lang="fr-BE" sz="2400" dirty="0"/>
              <a:t>́ </a:t>
            </a:r>
            <a:r>
              <a:rPr lang="fr-BE" sz="2400" dirty="0" err="1"/>
              <a:t>capturées</a:t>
            </a:r>
            <a:r>
              <a:rPr lang="fr-BE" sz="2400" dirty="0"/>
              <a:t> au cours d’une </a:t>
            </a:r>
            <a:r>
              <a:rPr lang="fr-BE" sz="2400" dirty="0" err="1"/>
              <a:t>opération</a:t>
            </a:r>
            <a:r>
              <a:rPr lang="fr-BE" sz="2400" dirty="0"/>
              <a:t> de ratissage </a:t>
            </a:r>
            <a:r>
              <a:rPr lang="fr-BE" sz="2400" dirty="0" err="1"/>
              <a:t>menée</a:t>
            </a:r>
            <a:r>
              <a:rPr lang="fr-BE" sz="2400" dirty="0"/>
              <a:t> par les militaires afin de </a:t>
            </a:r>
            <a:r>
              <a:rPr lang="fr-BE" sz="2400" dirty="0" err="1"/>
              <a:t>débusquer</a:t>
            </a:r>
            <a:r>
              <a:rPr lang="fr-BE" sz="2400" dirty="0"/>
              <a:t> les </a:t>
            </a:r>
            <a:r>
              <a:rPr lang="fr-BE" sz="2400" dirty="0" err="1"/>
              <a:t>réfugiés</a:t>
            </a:r>
            <a:r>
              <a:rPr lang="fr-BE" sz="2400" dirty="0"/>
              <a:t> se cachant parmi la population </a:t>
            </a:r>
            <a:r>
              <a:rPr lang="fr-BE" sz="2400" dirty="0" err="1"/>
              <a:t>zaïroise</a:t>
            </a:r>
            <a:r>
              <a:rPr lang="fr-BE" sz="2400" dirty="0"/>
              <a:t>. Certaines victimes ont </a:t>
            </a:r>
            <a:r>
              <a:rPr lang="fr-BE" sz="2400" dirty="0" err="1"/>
              <a:t>éte</a:t>
            </a:r>
            <a:r>
              <a:rPr lang="fr-BE" sz="2400" dirty="0"/>
              <a:t>́ </a:t>
            </a:r>
            <a:r>
              <a:rPr lang="fr-BE" sz="2400" dirty="0" err="1"/>
              <a:t>brûlées</a:t>
            </a:r>
            <a:r>
              <a:rPr lang="fr-BE" sz="2400" dirty="0"/>
              <a:t> vives dans une maison et d'autres ont </a:t>
            </a:r>
            <a:r>
              <a:rPr lang="fr-BE" sz="2400" dirty="0" err="1"/>
              <a:t>éte</a:t>
            </a:r>
            <a:r>
              <a:rPr lang="fr-BE" sz="2400" dirty="0"/>
              <a:t>́ </a:t>
            </a:r>
            <a:r>
              <a:rPr lang="fr-BE" sz="2400" dirty="0" err="1"/>
              <a:t>fusillées</a:t>
            </a:r>
            <a:r>
              <a:rPr lang="fr-BE" sz="2400" dirty="0"/>
              <a:t>. Les corps des victimes ont ensuite </a:t>
            </a:r>
            <a:r>
              <a:rPr lang="fr-BE" sz="2400" dirty="0" err="1"/>
              <a:t>éte</a:t>
            </a:r>
            <a:r>
              <a:rPr lang="fr-BE" sz="2400" dirty="0"/>
              <a:t>́ </a:t>
            </a:r>
            <a:r>
              <a:rPr lang="fr-BE" sz="2400" dirty="0" err="1"/>
              <a:t>enterrés</a:t>
            </a:r>
            <a:r>
              <a:rPr lang="fr-BE" sz="2400" dirty="0"/>
              <a:t> dans trois fosses communes .</a:t>
            </a:r>
          </a:p>
          <a:p>
            <a:pPr lvl="0"/>
            <a:r>
              <a:rPr lang="fr-BE" sz="2400" dirty="0"/>
              <a:t> Le </a:t>
            </a:r>
            <a:r>
              <a:rPr lang="fr-BE" sz="2400" b="1" u="sng" dirty="0"/>
              <a:t>12 </a:t>
            </a:r>
            <a:r>
              <a:rPr lang="fr-BE" sz="2400" b="1" u="sng" dirty="0" err="1"/>
              <a:t>décembre</a:t>
            </a:r>
            <a:r>
              <a:rPr lang="fr-BE" sz="2400" b="1" u="sng" dirty="0"/>
              <a:t> 2000</a:t>
            </a:r>
            <a:r>
              <a:rPr lang="fr-BE" sz="2400" dirty="0"/>
              <a:t>, des </a:t>
            </a:r>
            <a:r>
              <a:rPr lang="fr-BE" sz="2400" dirty="0" err="1"/>
              <a:t>éléments</a:t>
            </a:r>
            <a:r>
              <a:rPr lang="fr-BE" sz="2400" dirty="0"/>
              <a:t> de l’</a:t>
            </a:r>
            <a:r>
              <a:rPr lang="fr-BE" sz="2400" dirty="0" err="1">
                <a:highlight>
                  <a:srgbClr val="FFFF00"/>
                </a:highlight>
              </a:rPr>
              <a:t>ALiR</a:t>
            </a:r>
            <a:r>
              <a:rPr lang="fr-BE" sz="2400" dirty="0"/>
              <a:t> ont </a:t>
            </a:r>
            <a:r>
              <a:rPr lang="fr-BE" sz="2400" dirty="0">
                <a:highlight>
                  <a:srgbClr val="C0C0C0"/>
                </a:highlight>
              </a:rPr>
              <a:t>tué trois civils </a:t>
            </a:r>
            <a:r>
              <a:rPr lang="fr-BE" sz="2400" dirty="0"/>
              <a:t>dans le village de </a:t>
            </a:r>
            <a:r>
              <a:rPr lang="fr-BE" sz="2400" dirty="0" err="1"/>
              <a:t>Kalenge</a:t>
            </a:r>
            <a:r>
              <a:rPr lang="fr-BE" sz="2400" dirty="0"/>
              <a:t>, à 8 </a:t>
            </a:r>
            <a:r>
              <a:rPr lang="fr-BE" sz="2400" dirty="0" err="1"/>
              <a:t>kilomètres</a:t>
            </a:r>
            <a:r>
              <a:rPr lang="fr-BE" sz="2400" dirty="0"/>
              <a:t> de </a:t>
            </a:r>
            <a:r>
              <a:rPr lang="fr-BE" sz="2400" dirty="0" err="1"/>
              <a:t>Nyunzu</a:t>
            </a:r>
            <a:r>
              <a:rPr lang="fr-BE" sz="2400" dirty="0"/>
              <a:t>. Les miliciens avaient reproché aux victimes d’avoir fourni aux militaires de l’ANC/APR des renseignements sur leurs positions militaires . </a:t>
            </a:r>
          </a:p>
          <a:p>
            <a:endParaRPr lang="fr-FR" dirty="0"/>
          </a:p>
        </p:txBody>
      </p:sp>
    </p:spTree>
    <p:extLst>
      <p:ext uri="{BB962C8B-B14F-4D97-AF65-F5344CB8AC3E}">
        <p14:creationId xmlns:p14="http://schemas.microsoft.com/office/powerpoint/2010/main" val="3015063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3A493E-CEE4-AF49-A5B3-B91F3FB57EE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8B6729A-C806-ED4A-84B9-6733E5C4BC76}"/>
              </a:ext>
            </a:extLst>
          </p:cNvPr>
          <p:cNvSpPr>
            <a:spLocks noGrp="1"/>
          </p:cNvSpPr>
          <p:nvPr>
            <p:ph idx="1"/>
          </p:nvPr>
        </p:nvSpPr>
        <p:spPr>
          <a:xfrm>
            <a:off x="838200" y="213756"/>
            <a:ext cx="10515600" cy="6279119"/>
          </a:xfrm>
        </p:spPr>
        <p:txBody>
          <a:bodyPr>
            <a:normAutofit/>
          </a:bodyPr>
          <a:lstStyle/>
          <a:p>
            <a:pPr lvl="0"/>
            <a:endParaRPr lang="fr-BE" dirty="0"/>
          </a:p>
          <a:p>
            <a:pPr lvl="0"/>
            <a:r>
              <a:rPr lang="fr-BE" sz="2400" dirty="0"/>
              <a:t>Autour du </a:t>
            </a:r>
            <a:r>
              <a:rPr lang="fr-BE" sz="2400" b="1" u="sng" dirty="0"/>
              <a:t>17 </a:t>
            </a:r>
            <a:r>
              <a:rPr lang="fr-BE" sz="2400" b="1" u="sng" dirty="0" err="1"/>
              <a:t>décembre</a:t>
            </a:r>
            <a:r>
              <a:rPr lang="fr-BE" sz="2400" b="1" u="sng" dirty="0"/>
              <a:t> 1996</a:t>
            </a:r>
            <a:r>
              <a:rPr lang="fr-BE" sz="2400" dirty="0"/>
              <a:t>, des militaires de </a:t>
            </a:r>
            <a:r>
              <a:rPr lang="fr-BE" sz="2400" dirty="0">
                <a:highlight>
                  <a:srgbClr val="FFFF00"/>
                </a:highlight>
              </a:rPr>
              <a:t>l’AFDL/APR </a:t>
            </a:r>
            <a:r>
              <a:rPr lang="fr-BE" sz="2400" dirty="0"/>
              <a:t>en provenance de </a:t>
            </a:r>
            <a:r>
              <a:rPr lang="fr-BE" sz="2400" dirty="0" err="1"/>
              <a:t>Ziralo</a:t>
            </a:r>
            <a:r>
              <a:rPr lang="fr-BE" sz="2400" dirty="0"/>
              <a:t> (Sud-Kivu), </a:t>
            </a:r>
            <a:r>
              <a:rPr lang="fr-BE" sz="2400" dirty="0" err="1"/>
              <a:t>Bunyakiri</a:t>
            </a:r>
            <a:r>
              <a:rPr lang="fr-BE" sz="2400" dirty="0"/>
              <a:t> (Sud-Kivu) et </a:t>
            </a:r>
            <a:r>
              <a:rPr lang="fr-BE" sz="2400" dirty="0" err="1"/>
              <a:t>Ngungu</a:t>
            </a:r>
            <a:r>
              <a:rPr lang="fr-BE" sz="2400" dirty="0"/>
              <a:t> (Nord-Kivu) ont encerclé les camps de fortune </a:t>
            </a:r>
            <a:r>
              <a:rPr lang="fr-BE" sz="2400" dirty="0" err="1"/>
              <a:t>établis</a:t>
            </a:r>
            <a:r>
              <a:rPr lang="fr-BE" sz="2400" dirty="0"/>
              <a:t> à </a:t>
            </a:r>
            <a:r>
              <a:rPr lang="fr-BE" sz="2400" dirty="0" err="1"/>
              <a:t>Biriko</a:t>
            </a:r>
            <a:r>
              <a:rPr lang="fr-BE" sz="2400" dirty="0"/>
              <a:t> </a:t>
            </a:r>
            <a:r>
              <a:rPr lang="fr-BE" sz="2400" dirty="0">
                <a:highlight>
                  <a:srgbClr val="C0C0C0"/>
                </a:highlight>
              </a:rPr>
              <a:t>et tué des centaines de </a:t>
            </a:r>
            <a:r>
              <a:rPr lang="fr-BE" sz="2400" dirty="0" err="1">
                <a:highlight>
                  <a:srgbClr val="C0C0C0"/>
                </a:highlight>
              </a:rPr>
              <a:t>réfugiés</a:t>
            </a:r>
            <a:r>
              <a:rPr lang="fr-BE" sz="2400" dirty="0">
                <a:highlight>
                  <a:srgbClr val="C0C0C0"/>
                </a:highlight>
              </a:rPr>
              <a:t> parmi lesquels des femmes et des enfants</a:t>
            </a:r>
            <a:r>
              <a:rPr lang="fr-BE" sz="2400" dirty="0"/>
              <a:t>. Les militaires ont tué les victimes par balles ou à coups de houe. La population de </a:t>
            </a:r>
            <a:r>
              <a:rPr lang="fr-BE" sz="2400" dirty="0" err="1"/>
              <a:t>Biriko</a:t>
            </a:r>
            <a:r>
              <a:rPr lang="fr-BE" sz="2400" dirty="0"/>
              <a:t> a enterré des cadavres dans le village. Beaucoup de cadavres ont </a:t>
            </a:r>
            <a:r>
              <a:rPr lang="fr-BE" sz="2400" dirty="0" err="1"/>
              <a:t>également</a:t>
            </a:r>
            <a:r>
              <a:rPr lang="fr-BE" sz="2400" dirty="0"/>
              <a:t> </a:t>
            </a:r>
            <a:r>
              <a:rPr lang="fr-BE" sz="2400" dirty="0" err="1"/>
              <a:t>éte</a:t>
            </a:r>
            <a:r>
              <a:rPr lang="fr-BE" sz="2400" dirty="0"/>
              <a:t>́ </a:t>
            </a:r>
            <a:r>
              <a:rPr lang="fr-BE" sz="2400" dirty="0" err="1"/>
              <a:t>jetés</a:t>
            </a:r>
            <a:r>
              <a:rPr lang="fr-BE" sz="2400" dirty="0"/>
              <a:t> dans la </a:t>
            </a:r>
            <a:r>
              <a:rPr lang="fr-BE" sz="2400" dirty="0" err="1"/>
              <a:t>rivière</a:t>
            </a:r>
            <a:r>
              <a:rPr lang="fr-BE" sz="2400" dirty="0"/>
              <a:t> </a:t>
            </a:r>
            <a:r>
              <a:rPr lang="fr-BE" sz="2400" dirty="0" err="1"/>
              <a:t>Nyawaranga</a:t>
            </a:r>
            <a:r>
              <a:rPr lang="fr-BE" sz="2400" dirty="0"/>
              <a:t>. </a:t>
            </a:r>
          </a:p>
          <a:p>
            <a:pPr lvl="0"/>
            <a:r>
              <a:rPr lang="fr-BE" sz="2400" dirty="0"/>
              <a:t>Le </a:t>
            </a:r>
            <a:r>
              <a:rPr lang="fr-BE" sz="2400" b="1" u="sng" dirty="0"/>
              <a:t>21 </a:t>
            </a:r>
            <a:r>
              <a:rPr lang="fr-BE" sz="2400" b="1" u="sng" dirty="0" err="1"/>
              <a:t>décembre</a:t>
            </a:r>
            <a:r>
              <a:rPr lang="fr-BE" sz="2400" b="1" u="sng" dirty="0"/>
              <a:t> 1998</a:t>
            </a:r>
            <a:r>
              <a:rPr lang="fr-BE" sz="2400" dirty="0"/>
              <a:t>, des </a:t>
            </a:r>
            <a:r>
              <a:rPr lang="fr-BE" sz="2400" dirty="0" err="1"/>
              <a:t>éléments</a:t>
            </a:r>
            <a:r>
              <a:rPr lang="fr-BE" sz="2400" dirty="0"/>
              <a:t> de </a:t>
            </a:r>
            <a:r>
              <a:rPr lang="fr-BE" sz="2400" dirty="0">
                <a:highlight>
                  <a:srgbClr val="FFFF00"/>
                </a:highlight>
              </a:rPr>
              <a:t>l’ANC/APR/FAB </a:t>
            </a:r>
            <a:r>
              <a:rPr lang="fr-BE" sz="2400" dirty="0"/>
              <a:t>ont </a:t>
            </a:r>
            <a:r>
              <a:rPr lang="fr-BE" sz="2400" dirty="0">
                <a:highlight>
                  <a:srgbClr val="C0C0C0"/>
                </a:highlight>
              </a:rPr>
              <a:t>tué neuf civils </a:t>
            </a:r>
            <a:r>
              <a:rPr lang="fr-BE" sz="2400" dirty="0"/>
              <a:t>dans le village de </a:t>
            </a:r>
            <a:r>
              <a:rPr lang="fr-BE" sz="2400" dirty="0" err="1"/>
              <a:t>Mboko</a:t>
            </a:r>
            <a:r>
              <a:rPr lang="fr-BE" sz="2400" dirty="0"/>
              <a:t>, dans le secteur de Tanganyika du territoire de </a:t>
            </a:r>
            <a:r>
              <a:rPr lang="fr-BE" sz="2400" dirty="0" err="1"/>
              <a:t>Fizi</a:t>
            </a:r>
            <a:r>
              <a:rPr lang="fr-BE" sz="2400" dirty="0"/>
              <a:t>, à 52 </a:t>
            </a:r>
            <a:r>
              <a:rPr lang="fr-BE" sz="2400" dirty="0" err="1"/>
              <a:t>kilomètres</a:t>
            </a:r>
            <a:r>
              <a:rPr lang="fr-BE" sz="2400" dirty="0"/>
              <a:t> au sud d’</a:t>
            </a:r>
            <a:r>
              <a:rPr lang="fr-BE" sz="2400" dirty="0" err="1"/>
              <a:t>Uvira</a:t>
            </a:r>
            <a:r>
              <a:rPr lang="fr-BE" sz="2400" dirty="0"/>
              <a:t>. Le massacre a eu lieu le 21 </a:t>
            </a:r>
            <a:r>
              <a:rPr lang="fr-BE" sz="2400" dirty="0" err="1"/>
              <a:t>décembre</a:t>
            </a:r>
            <a:r>
              <a:rPr lang="fr-BE" sz="2400" dirty="0"/>
              <a:t> au matin </a:t>
            </a:r>
            <a:r>
              <a:rPr lang="fr-BE" sz="2400" dirty="0" err="1"/>
              <a:t>après</a:t>
            </a:r>
            <a:r>
              <a:rPr lang="fr-BE" sz="2400" dirty="0"/>
              <a:t> que les militaires eurent chassé les </a:t>
            </a:r>
            <a:r>
              <a:rPr lang="fr-BE" sz="2400" dirty="0" err="1"/>
              <a:t>Mayi-Mayi</a:t>
            </a:r>
            <a:r>
              <a:rPr lang="fr-BE" sz="2400" dirty="0"/>
              <a:t> du village. Les militaires ont fouillé les maisons, fait sortir les civils qui s’y trouvaient et les ont </a:t>
            </a:r>
            <a:r>
              <a:rPr lang="fr-BE" sz="2400" dirty="0" err="1"/>
              <a:t>tués</a:t>
            </a:r>
            <a:r>
              <a:rPr lang="fr-BE" sz="2400" dirty="0"/>
              <a:t>, certains par balle et d’autres à l’arme blanche au motif qu’ils collaboraient avec les </a:t>
            </a:r>
            <a:r>
              <a:rPr lang="fr-BE" sz="2400" dirty="0" err="1"/>
              <a:t>Mayi</a:t>
            </a:r>
            <a:r>
              <a:rPr lang="fr-BE" sz="2400" dirty="0"/>
              <a:t>- </a:t>
            </a:r>
            <a:r>
              <a:rPr lang="fr-BE" sz="2400" dirty="0" err="1"/>
              <a:t>Mayi</a:t>
            </a:r>
            <a:r>
              <a:rPr lang="fr-BE" sz="2400" dirty="0"/>
              <a:t>. </a:t>
            </a:r>
          </a:p>
          <a:p>
            <a:endParaRPr lang="fr-FR" dirty="0"/>
          </a:p>
        </p:txBody>
      </p:sp>
    </p:spTree>
    <p:extLst>
      <p:ext uri="{BB962C8B-B14F-4D97-AF65-F5344CB8AC3E}">
        <p14:creationId xmlns:p14="http://schemas.microsoft.com/office/powerpoint/2010/main" val="413880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47EB16-554F-8340-AD0F-0D5CF9A816B8}"/>
              </a:ext>
            </a:extLst>
          </p:cNvPr>
          <p:cNvSpPr>
            <a:spLocks noGrp="1"/>
          </p:cNvSpPr>
          <p:nvPr>
            <p:ph type="title"/>
          </p:nvPr>
        </p:nvSpPr>
        <p:spPr>
          <a:xfrm>
            <a:off x="1371600" y="134911"/>
            <a:ext cx="9601200" cy="599607"/>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B178481A-AC1A-D248-AA88-A36FDAF7D2D6}"/>
              </a:ext>
            </a:extLst>
          </p:cNvPr>
          <p:cNvSpPr>
            <a:spLocks noGrp="1"/>
          </p:cNvSpPr>
          <p:nvPr>
            <p:ph idx="1"/>
          </p:nvPr>
        </p:nvSpPr>
        <p:spPr>
          <a:xfrm>
            <a:off x="1371600" y="734518"/>
            <a:ext cx="9601200" cy="5132882"/>
          </a:xfrm>
        </p:spPr>
        <p:txBody>
          <a:bodyPr/>
          <a:lstStyle/>
          <a:p>
            <a:pPr lvl="0"/>
            <a:r>
              <a:rPr lang="fr-BE" sz="2400" dirty="0"/>
              <a:t> Le </a:t>
            </a:r>
            <a:r>
              <a:rPr lang="fr-BE" sz="2400" b="1" u="sng" dirty="0"/>
              <a:t>22 </a:t>
            </a:r>
            <a:r>
              <a:rPr lang="fr-BE" sz="2400" b="1" u="sng" dirty="0" err="1"/>
              <a:t>décembre</a:t>
            </a:r>
            <a:r>
              <a:rPr lang="fr-BE" sz="2400" b="1" u="sng" dirty="0"/>
              <a:t> 1996 </a:t>
            </a:r>
            <a:r>
              <a:rPr lang="fr-BE" sz="2400" dirty="0"/>
              <a:t>à </a:t>
            </a:r>
            <a:r>
              <a:rPr lang="fr-BE" sz="2400" dirty="0" err="1"/>
              <a:t>Ruzia</a:t>
            </a:r>
            <a:r>
              <a:rPr lang="fr-BE" sz="2400" dirty="0"/>
              <a:t>, au bord de la </a:t>
            </a:r>
            <a:r>
              <a:rPr lang="fr-BE" sz="2400" dirty="0" err="1"/>
              <a:t>rivière</a:t>
            </a:r>
            <a:r>
              <a:rPr lang="fr-BE" sz="2400" dirty="0"/>
              <a:t> Ruzizi, des militaires de </a:t>
            </a:r>
            <a:r>
              <a:rPr lang="fr-BE" sz="2400" dirty="0">
                <a:highlight>
                  <a:srgbClr val="FFFF00"/>
                </a:highlight>
              </a:rPr>
              <a:t>l’AFDL/APR/FAB </a:t>
            </a:r>
            <a:r>
              <a:rPr lang="fr-BE" sz="2400" dirty="0"/>
              <a:t>ont </a:t>
            </a:r>
            <a:r>
              <a:rPr lang="fr-BE" sz="2400" dirty="0">
                <a:highlight>
                  <a:srgbClr val="C0C0C0"/>
                </a:highlight>
              </a:rPr>
              <a:t>tué au moins 150 personnes dont une </a:t>
            </a:r>
            <a:r>
              <a:rPr lang="fr-BE" sz="2400" dirty="0" err="1">
                <a:highlight>
                  <a:srgbClr val="C0C0C0"/>
                </a:highlight>
              </a:rPr>
              <a:t>majorite</a:t>
            </a:r>
            <a:r>
              <a:rPr lang="fr-BE" sz="2400" dirty="0">
                <a:highlight>
                  <a:srgbClr val="C0C0C0"/>
                </a:highlight>
              </a:rPr>
              <a:t>́ de </a:t>
            </a:r>
            <a:r>
              <a:rPr lang="fr-BE" sz="2400" dirty="0" err="1">
                <a:highlight>
                  <a:srgbClr val="C0C0C0"/>
                </a:highlight>
              </a:rPr>
              <a:t>réfugiés</a:t>
            </a:r>
            <a:r>
              <a:rPr lang="fr-BE" sz="2400" dirty="0">
                <a:highlight>
                  <a:srgbClr val="C0C0C0"/>
                </a:highlight>
              </a:rPr>
              <a:t> </a:t>
            </a:r>
            <a:r>
              <a:rPr lang="fr-BE" sz="2400" dirty="0" err="1"/>
              <a:t>rescapés</a:t>
            </a:r>
            <a:r>
              <a:rPr lang="fr-BE" sz="2400" dirty="0"/>
              <a:t> de l’attaque sur le camp de </a:t>
            </a:r>
            <a:r>
              <a:rPr lang="fr-BE" sz="2400" dirty="0" err="1"/>
              <a:t>Runingu</a:t>
            </a:r>
            <a:r>
              <a:rPr lang="fr-BE" sz="2400" dirty="0"/>
              <a:t>. Les victimes se cachaient dans la </a:t>
            </a:r>
            <a:r>
              <a:rPr lang="fr-BE" sz="2400" dirty="0" err="1"/>
              <a:t>forêt</a:t>
            </a:r>
            <a:r>
              <a:rPr lang="fr-BE" sz="2400" dirty="0"/>
              <a:t> lorsque les militaires les ont </a:t>
            </a:r>
            <a:r>
              <a:rPr lang="fr-BE" sz="2400" dirty="0" err="1"/>
              <a:t>repérées</a:t>
            </a:r>
            <a:r>
              <a:rPr lang="fr-BE" sz="2400" dirty="0"/>
              <a:t>. Leurs corps ont </a:t>
            </a:r>
            <a:r>
              <a:rPr lang="fr-BE" sz="2400" dirty="0" err="1"/>
              <a:t>éte</a:t>
            </a:r>
            <a:r>
              <a:rPr lang="fr-BE" sz="2400" dirty="0"/>
              <a:t>́ </a:t>
            </a:r>
            <a:r>
              <a:rPr lang="fr-BE" sz="2400" dirty="0" err="1"/>
              <a:t>brûlés</a:t>
            </a:r>
            <a:r>
              <a:rPr lang="fr-BE" sz="2400" dirty="0"/>
              <a:t> par les militaires deux jours </a:t>
            </a:r>
            <a:r>
              <a:rPr lang="fr-BE" sz="2400" dirty="0" err="1"/>
              <a:t>après</a:t>
            </a:r>
            <a:r>
              <a:rPr lang="fr-BE" sz="2400" dirty="0"/>
              <a:t> l’incident. Une autre source a avancé le nombre de 600 victimes. </a:t>
            </a:r>
          </a:p>
          <a:p>
            <a:pPr lvl="0"/>
            <a:r>
              <a:rPr lang="fr-BE" sz="2400" dirty="0"/>
              <a:t> Le </a:t>
            </a:r>
            <a:r>
              <a:rPr lang="fr-BE" sz="2400" b="1" u="sng" dirty="0"/>
              <a:t>22 </a:t>
            </a:r>
            <a:r>
              <a:rPr lang="fr-BE" sz="2400" b="1" u="sng" dirty="0" err="1"/>
              <a:t>décembre</a:t>
            </a:r>
            <a:r>
              <a:rPr lang="fr-BE" sz="2400" b="1" u="sng" dirty="0"/>
              <a:t> 1998</a:t>
            </a:r>
            <a:r>
              <a:rPr lang="fr-BE" sz="2400" dirty="0"/>
              <a:t>, un Antonov des FAC a largué 11 bombes artisanales sur le village de </a:t>
            </a:r>
            <a:r>
              <a:rPr lang="fr-BE" sz="2400" dirty="0" err="1"/>
              <a:t>Businga</a:t>
            </a:r>
            <a:r>
              <a:rPr lang="fr-BE" sz="2400" dirty="0"/>
              <a:t>, tuant cinq civils. Le 24 </a:t>
            </a:r>
            <a:r>
              <a:rPr lang="fr-BE" sz="2400" dirty="0" err="1"/>
              <a:t>décembre</a:t>
            </a:r>
            <a:r>
              <a:rPr lang="fr-BE" sz="2400" dirty="0"/>
              <a:t>, un Antonov des FAC a </a:t>
            </a:r>
            <a:r>
              <a:rPr lang="fr-BE" sz="2400" dirty="0">
                <a:highlight>
                  <a:srgbClr val="C0C0C0"/>
                </a:highlight>
              </a:rPr>
              <a:t>bombardé une </a:t>
            </a:r>
            <a:r>
              <a:rPr lang="fr-BE" sz="2400" dirty="0" err="1">
                <a:highlight>
                  <a:srgbClr val="C0C0C0"/>
                </a:highlight>
              </a:rPr>
              <a:t>deuxième</a:t>
            </a:r>
            <a:r>
              <a:rPr lang="fr-BE" sz="2400" dirty="0">
                <a:highlight>
                  <a:srgbClr val="C0C0C0"/>
                </a:highlight>
              </a:rPr>
              <a:t> fois le village, tuant deux civils</a:t>
            </a:r>
            <a:r>
              <a:rPr lang="fr-BE" sz="2400" dirty="0"/>
              <a:t>. </a:t>
            </a:r>
          </a:p>
          <a:p>
            <a:endParaRPr lang="fr-FR" dirty="0"/>
          </a:p>
        </p:txBody>
      </p:sp>
    </p:spTree>
    <p:extLst>
      <p:ext uri="{BB962C8B-B14F-4D97-AF65-F5344CB8AC3E}">
        <p14:creationId xmlns:p14="http://schemas.microsoft.com/office/powerpoint/2010/main" val="3805811853"/>
      </p:ext>
    </p:extLst>
  </p:cSld>
  <p:clrMapOvr>
    <a:masterClrMapping/>
  </p:clrMapOvr>
</p:sld>
</file>

<file path=ppt/theme/theme1.xml><?xml version="1.0" encoding="utf-8"?>
<a:theme xmlns:a="http://schemas.openxmlformats.org/drawingml/2006/main" name="Cadrage">
  <a:themeElements>
    <a:clrScheme name="Cadrag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1938</TotalTime>
  <Words>6523</Words>
  <Application>Microsoft Macintosh PowerPoint</Application>
  <PresentationFormat>Grand écran</PresentationFormat>
  <Paragraphs>298</Paragraphs>
  <Slides>48</Slides>
  <Notes>15</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48</vt:i4>
      </vt:variant>
    </vt:vector>
  </HeadingPairs>
  <TitlesOfParts>
    <vt:vector size="51" baseType="lpstr">
      <vt:lpstr>Calibri</vt:lpstr>
      <vt:lpstr>Franklin Gothic Book</vt:lpstr>
      <vt:lpstr>Cadrage</vt:lpstr>
      <vt:lpstr>RAPPORT MAPPING RDC : UN INSTRUMENT POUR LA FIN DE L'IMPUNITÉ?</vt:lpstr>
      <vt:lpstr>RAPPORT MAPPING  DATES ANNIVERSAIRES DES INCIDENTS   DES MOIS DE DECEMBRE 1996-2002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victimes de ces « incidents » ont-elles eu droit :</vt:lpstr>
      <vt:lpstr>Présentation PowerPoint</vt:lpstr>
      <vt:lpstr>Les mecanismes de recherche de la Verite </vt:lpstr>
      <vt:lpstr>LE BILAN</vt:lpstr>
      <vt:lpstr>LES PERSPECTIVES</vt:lpstr>
      <vt:lpstr>Utiliser des mécanismes non officiels de recherche de la vérité  </vt:lpstr>
      <vt:lpstr>Efforts semblables aux commissions mis en œuvre par la société civile</vt:lpstr>
      <vt:lpstr>Centres de documentation </vt:lpstr>
      <vt:lpstr>Les tribunaux « d’opinion » ou « fictifs » ou « de la société civile » ou « par défaut »</vt:lpstr>
      <vt:lpstr>Lesquels de ces mécanismes non officiels de recherche de la vérité utiliser en RDC ? </vt:lpstr>
      <vt:lpstr>Les mecanismes Judiciaires </vt:lpstr>
      <vt:lpstr>Plusieurs options :</vt:lpstr>
      <vt:lpstr>Un tribunal pénal international (TPI) pour le Congo ? BILAN :</vt:lpstr>
      <vt:lpstr>« Ce type de juridiction présente des avantages et des faiblesses » :  </vt:lpstr>
      <vt:lpstr>BILAN : La Cour Pénale Internationale</vt:lpstr>
      <vt:lpstr>CPI : non compétente pour les crimes internationaux inventoriés par le Rapport Mapping</vt:lpstr>
      <vt:lpstr>Les tribunaux nationaux BILAN :</vt:lpstr>
      <vt:lpstr> </vt:lpstr>
      <vt:lpstr>Présentation PowerPoint</vt:lpstr>
      <vt:lpstr>Pratique judiciaire en RDC en matière de violations graves du droit international humanitaire    </vt:lpstr>
      <vt:lpstr>Les tribunaux mixtes, hybrides, internationalisés BILAN :</vt:lpstr>
      <vt:lpstr>BILAN : un début de mise en œuvre contrarié</vt:lpstr>
      <vt:lpstr>Perspectives :</vt:lpstr>
      <vt:lpstr>Présentation PowerPoint</vt:lpstr>
      <vt:lpstr>Lettre ouverte des ONG congolaises aux Nations Unies    </vt:lpstr>
      <vt:lpstr>Présentation PowerPoint</vt:lpstr>
      <vt:lpstr>Réponse du HCDH :</vt:lpstr>
      <vt:lpstr>Mecanismes de reparation</vt:lpstr>
      <vt:lpstr>BILAN : </vt:lpstr>
      <vt:lpstr>Perspectives :</vt:lpstr>
      <vt:lpstr>Présentation PowerPoint</vt:lpstr>
      <vt:lpstr>Présentation PowerPoint</vt:lpstr>
      <vt:lpstr>MECANISMES DE GARANTIE DE NON-REPETITION</vt:lpstr>
      <vt:lpstr>BILAN : Réforme du Secteur de sécurité</vt:lpstr>
      <vt:lpstr>BILAN : Réforme de la justice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MAPPING</dc:title>
  <dc:creator>Utilisateur Microsoft Office</dc:creator>
  <cp:lastModifiedBy>Utilisateur Microsoft Office</cp:lastModifiedBy>
  <cp:revision>37</cp:revision>
  <dcterms:created xsi:type="dcterms:W3CDTF">2019-11-30T12:58:25Z</dcterms:created>
  <dcterms:modified xsi:type="dcterms:W3CDTF">2020-02-18T14:11:45Z</dcterms:modified>
</cp:coreProperties>
</file>